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29" r:id="rId2"/>
    <p:sldId id="300" r:id="rId3"/>
    <p:sldId id="301" r:id="rId4"/>
    <p:sldId id="302" r:id="rId5"/>
    <p:sldId id="303" r:id="rId6"/>
    <p:sldId id="335" r:id="rId7"/>
    <p:sldId id="304" r:id="rId8"/>
    <p:sldId id="331" r:id="rId9"/>
    <p:sldId id="333" r:id="rId10"/>
    <p:sldId id="327" r:id="rId11"/>
    <p:sldId id="325" r:id="rId12"/>
    <p:sldId id="326" r:id="rId13"/>
    <p:sldId id="305" r:id="rId14"/>
    <p:sldId id="306" r:id="rId15"/>
    <p:sldId id="307" r:id="rId16"/>
    <p:sldId id="308" r:id="rId17"/>
    <p:sldId id="309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24" r:id="rId26"/>
    <p:sldId id="319" r:id="rId27"/>
    <p:sldId id="320" r:id="rId28"/>
    <p:sldId id="322" r:id="rId29"/>
    <p:sldId id="323" r:id="rId30"/>
    <p:sldId id="321" r:id="rId31"/>
    <p:sldId id="310" r:id="rId32"/>
    <p:sldId id="318" r:id="rId33"/>
  </p:sldIdLst>
  <p:sldSz cx="9144000" cy="6858000" type="screen4x3"/>
  <p:notesSz cx="6797675" cy="9926638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ina" initials="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21E1"/>
    <a:srgbClr val="F80214"/>
    <a:srgbClr val="76FE2A"/>
    <a:srgbClr val="7CE93F"/>
    <a:srgbClr val="4B9905"/>
    <a:srgbClr val="8FF830"/>
    <a:srgbClr val="FF3300"/>
    <a:srgbClr val="FFFF00"/>
    <a:srgbClr val="E838A9"/>
    <a:srgbClr val="09A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55" autoAdjust="0"/>
  </p:normalViewPr>
  <p:slideViewPr>
    <p:cSldViewPr>
      <p:cViewPr>
        <p:scale>
          <a:sx n="67" d="100"/>
          <a:sy n="67" d="100"/>
        </p:scale>
        <p:origin x="-1104" y="-1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1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8-15T14:01:51.548" idx="1">
    <p:pos x="10" y="10"/>
    <p:text>je pense que tu devrais changer la couleur...je crois que c'est n'est pas assez visible (ou tu peux metre la photo plus effcée)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 smtClean="0"/>
              <a:t>Textmasterformate durch Klicken bearbeiten</a:t>
            </a:r>
          </a:p>
          <a:p>
            <a:pPr lvl="1"/>
            <a:r>
              <a:rPr lang="de-CH" noProof="0" smtClean="0"/>
              <a:t>Zweite Ebene</a:t>
            </a:r>
          </a:p>
          <a:p>
            <a:pPr lvl="2"/>
            <a:r>
              <a:rPr lang="de-CH" noProof="0" smtClean="0"/>
              <a:t>Dritte Ebene</a:t>
            </a:r>
          </a:p>
          <a:p>
            <a:pPr lvl="3"/>
            <a:r>
              <a:rPr lang="de-CH" noProof="0" smtClean="0"/>
              <a:t>Vierte Ebene</a:t>
            </a:r>
          </a:p>
          <a:p>
            <a:pPr lvl="4"/>
            <a:r>
              <a:rPr lang="de-CH" noProof="0" smtClean="0"/>
              <a:t>Fünfte Ebene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A31587C-C4C2-4D3D-9BAA-FBBED719F093}" type="slidenum">
              <a:rPr lang="de-CH"/>
              <a:pPr>
                <a:defRPr/>
              </a:pPr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912594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CH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6656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8F1C74-AF4A-4805-970B-555199C127AA}" type="slidenum">
              <a:rPr lang="de-CH" smtClean="0">
                <a:ea typeface="ＭＳ Ｐゴシック" pitchFamily="34" charset="-128"/>
              </a:rPr>
              <a:pPr/>
              <a:t>6</a:t>
            </a:fld>
            <a:endParaRPr lang="de-CH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>
                <a:latin typeface="Arial" charset="0"/>
                <a:ea typeface="ＭＳ Ｐゴシック" pitchFamily="34" charset="-128"/>
              </a:rPr>
              <a:t>Calculations of global contribution of N2 fixation are subject to gross approximation and very different (sometime contradictory) values are to be found in the literature</a:t>
            </a:r>
          </a:p>
          <a:p>
            <a:r>
              <a:rPr lang="en-GB" smtClean="0">
                <a:latin typeface="Arial" charset="0"/>
                <a:ea typeface="ＭＳ Ｐゴシック" pitchFamily="34" charset="-128"/>
              </a:rPr>
              <a:t>Most of values for SNF are calculated for legumes areal biomass; including roots and nodules may increase those values of 30-60 % (Mc Neil and Fillery, 2008)</a:t>
            </a:r>
          </a:p>
          <a:p>
            <a:r>
              <a:rPr lang="en-GB" smtClean="0">
                <a:latin typeface="Arial" charset="0"/>
                <a:ea typeface="ＭＳ Ｐゴシック" pitchFamily="34" charset="-128"/>
              </a:rPr>
              <a:t>Harversting  legume crops for grain and fodder will remove about the half of fixed N2 from the soil (people and al., 2008)</a:t>
            </a:r>
          </a:p>
          <a:p>
            <a:r>
              <a:rPr lang="en-GB" smtClean="0">
                <a:latin typeface="Arial" charset="0"/>
                <a:ea typeface="ＭＳ Ｐゴシック" pitchFamily="34" charset="-128"/>
              </a:rPr>
              <a:t>Roughly SNF fix as much Nitrogen as Industry</a:t>
            </a:r>
          </a:p>
        </p:txBody>
      </p:sp>
      <p:sp>
        <p:nvSpPr>
          <p:cNvPr id="6246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044EB0-61C8-4B3F-8CD7-D03B8D5175C9}" type="slidenum">
              <a:rPr lang="de-CH" smtClean="0">
                <a:ea typeface="ＭＳ Ｐゴシック" pitchFamily="34" charset="-128"/>
              </a:rPr>
              <a:pPr/>
              <a:t>8</a:t>
            </a:fld>
            <a:endParaRPr lang="de-CH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>
                <a:latin typeface="Arial" charset="0"/>
                <a:ea typeface="ＭＳ Ｐゴシック" pitchFamily="34" charset="-128"/>
              </a:rPr>
              <a:t>This recent study is including 4 EU regions with potential for increasing their grain legume area (peas): Saxony-Anhalt –D, Barrois-F, Canton Vaud-CH, Castilla y Leon-Spain.</a:t>
            </a:r>
          </a:p>
          <a:p>
            <a:r>
              <a:rPr lang="en-GB" smtClean="0">
                <a:latin typeface="Arial" charset="0"/>
                <a:ea typeface="ＭＳ Ｐゴシック" pitchFamily="34" charset="-128"/>
              </a:rPr>
              <a:t>It compares two crop rotations: CR1 a typical crop rotation for the selected region (usualy without much grain legumes) and CR2 an alternative crop rotation derived from CR1 and including grain legumes</a:t>
            </a:r>
          </a:p>
          <a:p>
            <a:r>
              <a:rPr lang="en-GB" smtClean="0">
                <a:latin typeface="Arial" charset="0"/>
                <a:ea typeface="ＭＳ Ｐゴシック" pitchFamily="34" charset="-128"/>
              </a:rPr>
              <a:t>Environmental impacts of introducing grain legumes in crop rotation are evaluated by using the SALCA (Swiss Agricultural Life Cycle Assessment)</a:t>
            </a:r>
          </a:p>
          <a:p>
            <a:r>
              <a:rPr lang="en-GB" smtClean="0">
                <a:latin typeface="Arial" charset="0"/>
                <a:ea typeface="ＭＳ Ｐゴシック" pitchFamily="34" charset="-128"/>
              </a:rPr>
              <a:t>Nitrate leaching risks can be reduced by catch crops or winter cereals sown after legume grain crops</a:t>
            </a:r>
          </a:p>
        </p:txBody>
      </p:sp>
      <p:sp>
        <p:nvSpPr>
          <p:cNvPr id="6349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7E7A19-75A2-4EF7-8E4D-EF1F07AA18F7}" type="slidenum">
              <a:rPr lang="de-CH" smtClean="0">
                <a:ea typeface="ＭＳ Ｐゴシック" pitchFamily="34" charset="-128"/>
              </a:rPr>
              <a:pPr/>
              <a:t>9</a:t>
            </a:fld>
            <a:endParaRPr lang="de-CH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H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La consommation énergétique moyenne actuelle du procédé Haber-Bosch est de l’ordre de 45 GJ/tonne N ce qui correspond à 1000 litres de diesel par tonne d’azote c'est-à-dire à 1 litre de diesel par kilo d’azote épandu en cultures.</a:t>
            </a:r>
          </a:p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1587C-C4C2-4D3D-9BAA-FBBED719F093}" type="slidenum">
              <a:rPr lang="de-CH" smtClean="0"/>
              <a:pPr>
                <a:defRPr/>
              </a:pPr>
              <a:t>10</a:t>
            </a:fld>
            <a:endParaRPr lang="de-C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H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Dawson (2011) citant </a:t>
            </a:r>
            <a:r>
              <a:rPr lang="fr-CH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Erismann</a:t>
            </a:r>
            <a:r>
              <a:rPr lang="fr-CH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et al. (2008) estime que c’est maintenant 48 % de la population mondiale qui dépend de la synthèse industrielle de l’azote pour sa nourriture (Figure a). Basé sur les prévisions démographiques des Nations Unies, </a:t>
            </a:r>
            <a:r>
              <a:rPr lang="fr-CH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Crews</a:t>
            </a:r>
            <a:r>
              <a:rPr lang="fr-CH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et Peoples (2004) estiment qu’en 2050 ce n’est pas moins de 5,5 milliards d’êtres humains qui dépendront des engrais azotés synthétiques. 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1587C-C4C2-4D3D-9BAA-FBBED719F093}" type="slidenum">
              <a:rPr lang="de-CH" smtClean="0"/>
              <a:pPr>
                <a:defRPr/>
              </a:pPr>
              <a:t>12</a:t>
            </a:fld>
            <a:endParaRPr lang="de-CH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375"/>
              </a:spcBef>
              <a:buFontTx/>
              <a:buNone/>
            </a:pPr>
            <a:r>
              <a:rPr lang="en-GB" b="1" dirty="0" smtClean="0">
                <a:ea typeface="ＭＳ Ｐゴシック" pitchFamily="34" charset="-128"/>
              </a:rPr>
              <a:t> </a:t>
            </a:r>
            <a:r>
              <a:rPr lang="en-GB" b="1" dirty="0" smtClean="0">
                <a:solidFill>
                  <a:schemeClr val="tx1"/>
                </a:solidFill>
                <a:ea typeface="ＭＳ Ｐゴシック" pitchFamily="34" charset="-128"/>
              </a:rPr>
              <a:t>15 N natural abundance technique:</a:t>
            </a:r>
          </a:p>
          <a:p>
            <a:pPr>
              <a:spcBef>
                <a:spcPts val="375"/>
              </a:spcBef>
              <a:buFontTx/>
              <a:buNone/>
            </a:pPr>
            <a:endParaRPr lang="en-GB" b="1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>
              <a:spcBef>
                <a:spcPts val="375"/>
              </a:spcBef>
              <a:buFontTx/>
              <a:buNone/>
            </a:pPr>
            <a:r>
              <a:rPr lang="en-GB" b="1" dirty="0" smtClean="0">
                <a:solidFill>
                  <a:schemeClr val="tx1"/>
                </a:solidFill>
                <a:ea typeface="ＭＳ Ｐゴシック" pitchFamily="34" charset="-128"/>
              </a:rPr>
              <a:t>%</a:t>
            </a:r>
            <a:r>
              <a:rPr lang="en-GB" b="1" dirty="0" err="1" smtClean="0">
                <a:solidFill>
                  <a:schemeClr val="tx1"/>
                </a:solidFill>
                <a:ea typeface="ＭＳ Ｐゴシック" pitchFamily="34" charset="-128"/>
              </a:rPr>
              <a:t>Ndfa</a:t>
            </a:r>
            <a:r>
              <a:rPr lang="en-GB" dirty="0" smtClean="0">
                <a:solidFill>
                  <a:schemeClr val="tx1"/>
                </a:solidFill>
                <a:ea typeface="ＭＳ Ｐゴシック" pitchFamily="34" charset="-128"/>
              </a:rPr>
              <a:t>=  (</a:t>
            </a:r>
            <a:r>
              <a:rPr lang="en-GB" u="sng" dirty="0" smtClean="0">
                <a:solidFill>
                  <a:schemeClr val="tx1"/>
                </a:solidFill>
                <a:ea typeface="ＭＳ Ｐゴシック" pitchFamily="34" charset="-128"/>
              </a:rPr>
              <a:t>6.2-4.2)  </a:t>
            </a:r>
            <a:r>
              <a:rPr lang="en-GB" dirty="0" smtClean="0">
                <a:solidFill>
                  <a:schemeClr val="tx1"/>
                </a:solidFill>
                <a:ea typeface="ＭＳ Ｐゴシック" pitchFamily="34" charset="-128"/>
              </a:rPr>
              <a:t>x </a:t>
            </a:r>
            <a:r>
              <a:rPr lang="en-GB" u="sng" dirty="0" smtClean="0">
                <a:solidFill>
                  <a:schemeClr val="tx1"/>
                </a:solidFill>
                <a:ea typeface="ＭＳ Ｐゴシック" pitchFamily="34" charset="-128"/>
              </a:rPr>
              <a:t>100 </a:t>
            </a:r>
            <a:r>
              <a:rPr lang="en-GB" dirty="0" smtClean="0">
                <a:solidFill>
                  <a:schemeClr val="tx1"/>
                </a:solidFill>
                <a:ea typeface="ＭＳ Ｐゴシック" pitchFamily="34" charset="-128"/>
              </a:rPr>
              <a:t> = </a:t>
            </a:r>
            <a:r>
              <a:rPr lang="en-GB" u="sng" dirty="0" smtClean="0">
                <a:solidFill>
                  <a:schemeClr val="tx1"/>
                </a:solidFill>
                <a:ea typeface="ＭＳ Ｐゴシック" pitchFamily="34" charset="-128"/>
              </a:rPr>
              <a:t>2.0 </a:t>
            </a:r>
            <a:r>
              <a:rPr lang="en-GB" u="none" baseline="0" dirty="0" smtClean="0">
                <a:solidFill>
                  <a:schemeClr val="tx1"/>
                </a:solidFill>
                <a:ea typeface="ＭＳ Ｐゴシック" pitchFamily="34" charset="-128"/>
              </a:rPr>
              <a:t>  x 100  =  </a:t>
            </a:r>
            <a:r>
              <a:rPr lang="en-GB" b="1" u="none" baseline="0" dirty="0" smtClean="0">
                <a:solidFill>
                  <a:schemeClr val="tx1"/>
                </a:solidFill>
                <a:ea typeface="ＭＳ Ｐゴシック" pitchFamily="34" charset="-128"/>
              </a:rPr>
              <a:t>32%</a:t>
            </a:r>
            <a:endParaRPr lang="en-GB" b="1" u="sng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>
              <a:spcBef>
                <a:spcPts val="375"/>
              </a:spcBef>
              <a:buFontTx/>
              <a:buNone/>
            </a:pPr>
            <a:r>
              <a:rPr lang="en-GB" dirty="0" smtClean="0">
                <a:solidFill>
                  <a:schemeClr val="tx1"/>
                </a:solidFill>
                <a:ea typeface="ＭＳ Ｐゴシック" pitchFamily="34" charset="-128"/>
              </a:rPr>
              <a:t>                (6.2-0.0)       1      6,2</a:t>
            </a:r>
          </a:p>
          <a:p>
            <a:pPr>
              <a:spcBef>
                <a:spcPts val="375"/>
              </a:spcBef>
              <a:buFontTx/>
              <a:buNone/>
            </a:pPr>
            <a:r>
              <a:rPr lang="en-GB" dirty="0" smtClean="0">
                <a:solidFill>
                  <a:schemeClr val="tx1"/>
                </a:solidFill>
                <a:ea typeface="ＭＳ Ｐゴシック" pitchFamily="34" charset="-128"/>
              </a:rPr>
              <a:t>       </a:t>
            </a:r>
            <a:r>
              <a:rPr lang="en-GB" u="sng" dirty="0" smtClean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endParaRPr lang="en-GB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>
              <a:spcBef>
                <a:spcPts val="375"/>
              </a:spcBef>
              <a:buFontTx/>
              <a:buNone/>
            </a:pPr>
            <a:r>
              <a:rPr lang="en-GB" dirty="0" smtClean="0">
                <a:solidFill>
                  <a:schemeClr val="tx1"/>
                </a:solidFill>
                <a:ea typeface="ＭＳ Ｐゴシック" pitchFamily="34" charset="-128"/>
              </a:rPr>
              <a:t>   </a:t>
            </a:r>
            <a:r>
              <a:rPr lang="en-GB" b="1" dirty="0" smtClean="0">
                <a:solidFill>
                  <a:schemeClr val="tx1"/>
                </a:solidFill>
                <a:ea typeface="ＭＳ Ｐゴシック" pitchFamily="34" charset="-128"/>
              </a:rPr>
              <a:t>B value </a:t>
            </a:r>
            <a:r>
              <a:rPr lang="en-GB" dirty="0" smtClean="0">
                <a:solidFill>
                  <a:schemeClr val="tx1"/>
                </a:solidFill>
                <a:ea typeface="ＭＳ Ｐゴシック" pitchFamily="34" charset="-128"/>
              </a:rPr>
              <a:t>is necessary to correct difference between 15N amount in areal and underground biomass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1587C-C4C2-4D3D-9BAA-FBBED719F093}" type="slidenum">
              <a:rPr lang="de-CH" smtClean="0"/>
              <a:pPr>
                <a:defRPr/>
              </a:pPr>
              <a:t>19</a:t>
            </a:fld>
            <a:endParaRPr lang="de-C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1587C-C4C2-4D3D-9BAA-FBBED719F093}" type="slidenum">
              <a:rPr lang="de-CH" smtClean="0"/>
              <a:pPr>
                <a:defRPr/>
              </a:pPr>
              <a:t>22</a:t>
            </a:fld>
            <a:endParaRPr lang="de-CH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1587C-C4C2-4D3D-9BAA-FBBED719F093}" type="slidenum">
              <a:rPr lang="de-CH" smtClean="0"/>
              <a:pPr>
                <a:defRPr/>
              </a:pPr>
              <a:t>23</a:t>
            </a:fld>
            <a:endParaRPr lang="de-CH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1587C-C4C2-4D3D-9BAA-FBBED719F093}" type="slidenum">
              <a:rPr lang="de-CH" smtClean="0"/>
              <a:pPr>
                <a:defRPr/>
              </a:pPr>
              <a:t>24</a:t>
            </a:fld>
            <a:endParaRPr lang="de-CH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1587C-C4C2-4D3D-9BAA-FBBED719F093}" type="slidenum">
              <a:rPr lang="de-CH" smtClean="0"/>
              <a:pPr>
                <a:defRPr/>
              </a:pPr>
              <a:t>25</a:t>
            </a:fld>
            <a:endParaRPr lang="de-CH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1587C-C4C2-4D3D-9BAA-FBBED719F093}" type="slidenum">
              <a:rPr lang="de-CH" smtClean="0"/>
              <a:pPr>
                <a:defRPr/>
              </a:pPr>
              <a:t>26</a:t>
            </a:fld>
            <a:endParaRPr lang="de-CH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1587C-C4C2-4D3D-9BAA-FBBED719F093}" type="slidenum">
              <a:rPr lang="de-CH" smtClean="0"/>
              <a:pPr>
                <a:defRPr/>
              </a:pPr>
              <a:t>31</a:t>
            </a:fld>
            <a:endParaRPr lang="de-C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D4CC1-87C1-4324-876E-5F563B26DDE3}" type="slidenum">
              <a:rPr lang="de-CH"/>
              <a:pPr>
                <a:defRPr/>
              </a:pPr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344488" y="1820158"/>
            <a:ext cx="8418512" cy="6309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 sz="3500" b="1">
                <a:solidFill>
                  <a:srgbClr val="FFFFFF"/>
                </a:solidFill>
              </a:defRPr>
            </a:lvl1pPr>
            <a:lvl2pPr>
              <a:defRPr sz="1600">
                <a:solidFill>
                  <a:srgbClr val="5B5B5B"/>
                </a:solidFill>
              </a:defRPr>
            </a:lvl2pPr>
            <a:lvl3pPr>
              <a:defRPr sz="1600">
                <a:solidFill>
                  <a:srgbClr val="5B5B5B"/>
                </a:solidFill>
              </a:defRPr>
            </a:lvl3pPr>
            <a:lvl4pPr>
              <a:defRPr sz="1600">
                <a:solidFill>
                  <a:srgbClr val="5B5B5B"/>
                </a:solidFill>
              </a:defRPr>
            </a:lvl4pPr>
            <a:lvl5pPr>
              <a:defRPr sz="1600">
                <a:solidFill>
                  <a:srgbClr val="5B5B5B"/>
                </a:solidFill>
              </a:defRPr>
            </a:lvl5pPr>
          </a:lstStyle>
          <a:p>
            <a:pPr lvl="0"/>
            <a:r>
              <a:rPr lang="de-CH" dirty="0" smtClean="0"/>
              <a:t>Mastertextformat bearbeiten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374650" y="7731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smtClean="0"/>
              <a:t>Titelmasterformat durch Klicken bearbeiten</a:t>
            </a:r>
          </a:p>
        </p:txBody>
      </p:sp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4650" y="2071688"/>
            <a:ext cx="8229600" cy="409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smtClean="0"/>
              <a:t>Textmasterformate durch Klicken bearbeiten</a:t>
            </a:r>
          </a:p>
          <a:p>
            <a:pPr lvl="0"/>
            <a:r>
              <a:rPr lang="de-CH" smtClean="0"/>
              <a:t>Zweite Ebene    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7169E7B-64A9-4501-BAF6-FBA5856031E8}" type="slidenum">
              <a:rPr lang="de-CH"/>
              <a:pPr>
                <a:defRPr/>
              </a:pPr>
              <a:t>‹#›</a:t>
            </a:fld>
            <a:endParaRPr lang="de-CH"/>
          </a:p>
        </p:txBody>
      </p:sp>
      <p:pic>
        <p:nvPicPr>
          <p:cNvPr id="1029" name="Grafik 6" descr="Logo-HAFL_Folienvorlage_master_en.jpg"/>
          <p:cNvPicPr>
            <a:picLocks noChangeAspect="1"/>
          </p:cNvPicPr>
          <p:nvPr/>
        </p:nvPicPr>
        <p:blipFill>
          <a:blip r:embed="rId4" cstate="print"/>
          <a:srcRect r="4967"/>
          <a:stretch>
            <a:fillRect/>
          </a:stretch>
        </p:blipFill>
        <p:spPr bwMode="auto">
          <a:xfrm>
            <a:off x="0" y="0"/>
            <a:ext cx="9144000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B5B5B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B5B5B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B5B5B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B5B5B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B5B5B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B5B5B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B5B5B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B5B5B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B5B5B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5B5B5B"/>
          </a:solidFill>
          <a:latin typeface="+mn-lt"/>
          <a:ea typeface="+mn-ea"/>
          <a:cs typeface="+mn-cs"/>
        </a:defRPr>
      </a:lvl1pPr>
      <a:lvl2pPr marL="762000" indent="-582613" algn="l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</a:defRPr>
      </a:lvl2pPr>
      <a:lvl3pPr marL="1169988" indent="-2286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3" Type="http://schemas.openxmlformats.org/officeDocument/2006/relationships/comments" Target="../comments/commen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B1B17-7CF9-4659-97AB-C97422FF9E09}" type="slidenum">
              <a:rPr lang="de-CH"/>
              <a:pPr>
                <a:defRPr/>
              </a:pPr>
              <a:t>1</a:t>
            </a:fld>
            <a:endParaRPr lang="de-CH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115616" y="980728"/>
            <a:ext cx="6840760" cy="504056"/>
          </a:xfrm>
        </p:spPr>
        <p:txBody>
          <a:bodyPr/>
          <a:lstStyle/>
          <a:p>
            <a:pPr algn="ctr"/>
            <a:r>
              <a:rPr lang="de-CH" sz="2000" dirty="0" err="1" smtClean="0">
                <a:solidFill>
                  <a:schemeClr val="tx1"/>
                </a:solidFill>
              </a:rPr>
              <a:t>Travail</a:t>
            </a:r>
            <a:r>
              <a:rPr lang="de-CH" sz="2000" dirty="0" smtClean="0">
                <a:solidFill>
                  <a:schemeClr val="tx1"/>
                </a:solidFill>
              </a:rPr>
              <a:t> de </a:t>
            </a:r>
            <a:r>
              <a:rPr lang="de-CH" sz="2000" dirty="0" err="1" smtClean="0">
                <a:solidFill>
                  <a:schemeClr val="tx1"/>
                </a:solidFill>
              </a:rPr>
              <a:t>master</a:t>
            </a:r>
            <a:r>
              <a:rPr lang="fr-CH" sz="2400" dirty="0" smtClean="0"/>
              <a:t/>
            </a:r>
            <a:br>
              <a:rPr lang="fr-CH" sz="2400" dirty="0" smtClean="0"/>
            </a:br>
            <a:endParaRPr lang="de-CH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7584" y="1916832"/>
            <a:ext cx="734481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H" sz="2400" b="1" dirty="0" smtClean="0">
                <a:latin typeface="+mj-lt"/>
              </a:rPr>
              <a:t>Screening de légumineuses pour couverts végétaux:</a:t>
            </a:r>
          </a:p>
          <a:p>
            <a:pPr algn="ctr"/>
            <a:r>
              <a:rPr lang="fr-CH" sz="2400" b="1" dirty="0" smtClean="0">
                <a:latin typeface="+mj-lt"/>
              </a:rPr>
              <a:t> Développement des biomasses et</a:t>
            </a:r>
          </a:p>
          <a:p>
            <a:pPr algn="ctr"/>
            <a:r>
              <a:rPr lang="fr-CH" sz="2400" b="1" dirty="0" smtClean="0">
                <a:latin typeface="+mj-lt"/>
              </a:rPr>
              <a:t> fixation azotée</a:t>
            </a:r>
            <a:r>
              <a:rPr lang="fr-CH" sz="2400" dirty="0" smtClean="0">
                <a:latin typeface="+mj-lt"/>
              </a:rPr>
              <a:t> </a:t>
            </a:r>
            <a:r>
              <a:rPr lang="fr-CH" dirty="0" smtClean="0">
                <a:latin typeface="AR JULIAN" pitchFamily="2" charset="0"/>
              </a:rPr>
              <a:t/>
            </a:r>
            <a:br>
              <a:rPr lang="fr-CH" dirty="0" smtClean="0">
                <a:latin typeface="AR JULIAN" pitchFamily="2" charset="0"/>
              </a:rPr>
            </a:br>
            <a:r>
              <a:rPr lang="fr-CH" dirty="0" smtClean="0">
                <a:latin typeface="AR JULIAN" pitchFamily="2" charset="0"/>
              </a:rPr>
              <a:t/>
            </a:r>
            <a:br>
              <a:rPr lang="fr-CH" dirty="0" smtClean="0">
                <a:latin typeface="AR JULIAN" pitchFamily="2" charset="0"/>
              </a:rPr>
            </a:br>
            <a:r>
              <a:rPr lang="fr-CH" dirty="0" smtClean="0">
                <a:latin typeface="AR JULIAN" pitchFamily="2" charset="0"/>
              </a:rPr>
              <a:t/>
            </a:r>
            <a:br>
              <a:rPr lang="fr-CH" dirty="0" smtClean="0">
                <a:latin typeface="AR JULIAN" pitchFamily="2" charset="0"/>
              </a:rPr>
            </a:br>
            <a:r>
              <a:rPr lang="fr-CH" sz="1600" dirty="0" smtClean="0">
                <a:latin typeface="Arial" pitchFamily="34" charset="0"/>
                <a:cs typeface="Arial" pitchFamily="34" charset="0"/>
              </a:rPr>
              <a:t>Claude-Alain Gebhard, </a:t>
            </a:r>
          </a:p>
          <a:p>
            <a:pPr algn="ctr"/>
            <a:r>
              <a:rPr lang="fr-CH" sz="1600" dirty="0" smtClean="0">
                <a:latin typeface="Arial" pitchFamily="34" charset="0"/>
                <a:cs typeface="Arial" pitchFamily="34" charset="0"/>
              </a:rPr>
              <a:t>conduite de Hans </a:t>
            </a:r>
            <a:r>
              <a:rPr lang="fr-CH" sz="1600" dirty="0" err="1" smtClean="0">
                <a:latin typeface="Arial" pitchFamily="34" charset="0"/>
                <a:cs typeface="Arial" pitchFamily="34" charset="0"/>
              </a:rPr>
              <a:t>Ramseier</a:t>
            </a:r>
            <a:r>
              <a:rPr lang="fr-CH" sz="1600" dirty="0" smtClean="0">
                <a:latin typeface="Arial" pitchFamily="34" charset="0"/>
                <a:cs typeface="Arial" pitchFamily="34" charset="0"/>
              </a:rPr>
              <a:t> (HAFL) et Dr. Raphaël Charles (ACW)</a:t>
            </a:r>
          </a:p>
          <a:p>
            <a:pPr algn="ctr"/>
            <a:r>
              <a:rPr lang="fr-CH" sz="1600" dirty="0" smtClean="0">
                <a:latin typeface="Arial" pitchFamily="34" charset="0"/>
                <a:cs typeface="Arial" pitchFamily="34" charset="0"/>
              </a:rPr>
              <a:t>en collaboration avec:</a:t>
            </a:r>
          </a:p>
          <a:p>
            <a:pPr algn="ctr"/>
            <a:r>
              <a:rPr lang="fr-CH" sz="1600" dirty="0" smtClean="0">
                <a:latin typeface="Britannic Bold" pitchFamily="34" charset="0"/>
              </a:rPr>
              <a:t> </a:t>
            </a:r>
          </a:p>
          <a:p>
            <a:pPr algn="ctr"/>
            <a:endParaRPr lang="fr-CH" dirty="0" smtClean="0">
              <a:solidFill>
                <a:schemeClr val="tx2"/>
              </a:solidFill>
              <a:latin typeface="Britannic Bold" pitchFamily="34" charset="0"/>
            </a:endParaRPr>
          </a:p>
          <a:p>
            <a:pPr algn="ctr"/>
            <a:endParaRPr lang="fr-CH" dirty="0" smtClean="0">
              <a:solidFill>
                <a:schemeClr val="tx2"/>
              </a:solidFill>
              <a:latin typeface="Britannic Bold" pitchFamily="34" charset="0"/>
            </a:endParaRPr>
          </a:p>
          <a:p>
            <a:pPr algn="ctr"/>
            <a:endParaRPr lang="fr-CH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1027" name="Picture 3" descr="C:\Users\user\Desktop\Master Lifesciences\Thèse de master\Rédaction\captures et docs rédaction thèse\Agroscope Captur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157193"/>
            <a:ext cx="3240360" cy="864095"/>
          </a:xfrm>
          <a:prstGeom prst="rect">
            <a:avLst/>
          </a:prstGeom>
          <a:noFill/>
        </p:spPr>
      </p:pic>
      <p:pic>
        <p:nvPicPr>
          <p:cNvPr id="9" name="Image 8" descr="ETHZ Capt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5157192"/>
            <a:ext cx="3384376" cy="79208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692696"/>
            <a:ext cx="8229600" cy="648072"/>
          </a:xfrm>
        </p:spPr>
        <p:txBody>
          <a:bodyPr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Table des </a:t>
            </a:r>
            <a:r>
              <a:rPr lang="en-GB" sz="2400" dirty="0" err="1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matières</a:t>
            </a:r>
            <a:endParaRPr lang="fr-CH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650" y="1268760"/>
            <a:ext cx="8229600" cy="4897090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Introduction</a:t>
            </a:r>
          </a:p>
          <a:p>
            <a:pPr marL="514350" indent="-514350">
              <a:buFontTx/>
              <a:buNone/>
            </a:pPr>
            <a: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		Définition du  problème </a:t>
            </a:r>
          </a:p>
          <a:p>
            <a:pPr marL="514350" indent="-514350">
              <a:buFontTx/>
              <a:buNone/>
            </a:pPr>
            <a: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		But du travail</a:t>
            </a:r>
          </a:p>
          <a:p>
            <a:pPr marL="514350" indent="-514350">
              <a:buFontTx/>
              <a:buNone/>
            </a:pPr>
            <a: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		</a:t>
            </a:r>
          </a:p>
          <a:p>
            <a:pPr marL="514350" indent="-514350">
              <a:buFontTx/>
              <a:buAutoNum type="arabicPeriod" startAt="2"/>
            </a:pPr>
            <a: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Etat de la recherche</a:t>
            </a:r>
          </a:p>
          <a:p>
            <a:pPr marL="514350" indent="-514350">
              <a:buFontTx/>
              <a:buNone/>
            </a:pPr>
            <a: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		Bénéfices des couverts végétaux </a:t>
            </a:r>
          </a:p>
          <a:p>
            <a:pPr marL="514350" indent="-514350">
              <a:buFontTx/>
              <a:buNone/>
            </a:pPr>
            <a: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		Questions de recherches		</a:t>
            </a:r>
            <a:b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      		</a:t>
            </a:r>
          </a:p>
          <a:p>
            <a:pPr marL="514350" indent="-514350">
              <a:buFontTx/>
              <a:buNone/>
            </a:pPr>
            <a: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3.	Matériel et méthode</a:t>
            </a:r>
          </a:p>
          <a:p>
            <a:pPr marL="514350" indent="-514350">
              <a:buFontTx/>
              <a:buNone/>
            </a:pPr>
            <a: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		Dispositif expérimental et relevés</a:t>
            </a:r>
          </a:p>
          <a:p>
            <a:pPr marL="514350" indent="-514350">
              <a:buFontTx/>
              <a:buNone/>
            </a:pPr>
            <a: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		Analyses chimiques</a:t>
            </a:r>
          </a:p>
          <a:p>
            <a:pPr marL="514350" indent="-514350">
              <a:buFontTx/>
              <a:buNone/>
            </a:pPr>
            <a: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		Analyses statistiques</a:t>
            </a:r>
          </a:p>
          <a:p>
            <a:pPr marL="514350" indent="-514350">
              <a:buFontTx/>
              <a:buNone/>
            </a:pPr>
            <a:endParaRPr lang="fr-CH" dirty="0" smtClean="0">
              <a:solidFill>
                <a:schemeClr val="tx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marL="514350" indent="-514350">
              <a:buFontTx/>
              <a:buAutoNum type="arabicPeriod" startAt="4"/>
            </a:pPr>
            <a: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Résultats</a:t>
            </a:r>
          </a:p>
          <a:p>
            <a:pPr marL="514350" indent="-514350">
              <a:buFontTx/>
              <a:buAutoNum type="arabicPeriod" startAt="4"/>
            </a:pPr>
            <a: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Conclusions</a:t>
            </a:r>
          </a:p>
          <a:p>
            <a:pPr marL="514350" indent="-514350">
              <a:buFontTx/>
              <a:buAutoNum type="arabicPeriod" startAt="4"/>
            </a:pPr>
            <a:r>
              <a:rPr lang="fr-CH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Remerciements</a:t>
            </a:r>
            <a:endParaRPr lang="fr-C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2</a:t>
            </a:fld>
            <a:endParaRPr lang="de-CH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495647"/>
          </a:xfrm>
        </p:spPr>
        <p:txBody>
          <a:bodyPr/>
          <a:lstStyle/>
          <a:p>
            <a:pPr algn="ctr"/>
            <a:r>
              <a:rPr lang="fr-CH" sz="2400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1. Introduction: définition du problème</a:t>
            </a:r>
            <a:endParaRPr lang="fr-CH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650" y="1412776"/>
            <a:ext cx="8229600" cy="5184576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fr-CH" sz="1800" b="1" dirty="0" smtClean="0">
                <a:solidFill>
                  <a:schemeClr val="tx1"/>
                </a:solidFill>
                <a:cs typeface="Arial" pitchFamily="34" charset="0"/>
              </a:rPr>
              <a:t>Constat scientifique:</a:t>
            </a:r>
          </a:p>
          <a:p>
            <a:pPr algn="ctr">
              <a:buFontTx/>
              <a:buNone/>
              <a:defRPr/>
            </a:pPr>
            <a:endParaRPr lang="fr-CH" sz="1800" b="1" dirty="0" smtClean="0">
              <a:solidFill>
                <a:srgbClr val="C00000"/>
              </a:solidFill>
            </a:endParaRPr>
          </a:p>
          <a:p>
            <a:pPr>
              <a:buFontTx/>
              <a:buNone/>
              <a:defRPr/>
            </a:pPr>
            <a:r>
              <a:rPr lang="fr-CH" sz="2000" dirty="0" smtClean="0">
                <a:solidFill>
                  <a:schemeClr val="tx1"/>
                </a:solidFill>
                <a:cs typeface="Arial" pitchFamily="34" charset="0"/>
              </a:rPr>
              <a:t>Essai de longue durée </a:t>
            </a:r>
            <a:r>
              <a:rPr lang="fr-CH" sz="2000" dirty="0" err="1" smtClean="0">
                <a:solidFill>
                  <a:schemeClr val="tx1"/>
                </a:solidFill>
                <a:cs typeface="Arial" pitchFamily="34" charset="0"/>
              </a:rPr>
              <a:t>Changins</a:t>
            </a:r>
            <a:r>
              <a:rPr lang="fr-CH" sz="2000" dirty="0" smtClean="0">
                <a:solidFill>
                  <a:schemeClr val="tx1"/>
                </a:solidFill>
                <a:cs typeface="Arial" pitchFamily="34" charset="0"/>
              </a:rPr>
              <a:t>: plus de 30 ans d’essais de cultures sans labour, (</a:t>
            </a:r>
            <a:r>
              <a:rPr lang="fr-CH" sz="2000" dirty="0" err="1" smtClean="0">
                <a:solidFill>
                  <a:schemeClr val="tx1"/>
                </a:solidFill>
                <a:cs typeface="Arial" pitchFamily="34" charset="0"/>
              </a:rPr>
              <a:t>Vuilloud</a:t>
            </a:r>
            <a:r>
              <a:rPr lang="fr-CH" sz="2000" dirty="0" smtClean="0">
                <a:solidFill>
                  <a:schemeClr val="tx1"/>
                </a:solidFill>
                <a:cs typeface="Arial" pitchFamily="34" charset="0"/>
              </a:rPr>
              <a:t> et al. 2004, 2006) </a:t>
            </a:r>
          </a:p>
          <a:p>
            <a:pPr>
              <a:buFontTx/>
              <a:buNone/>
              <a:defRPr/>
            </a:pPr>
            <a:r>
              <a:rPr lang="fr-CH" b="1" dirty="0" smtClean="0"/>
              <a:t> </a:t>
            </a:r>
          </a:p>
          <a:p>
            <a:pPr algn="ctr">
              <a:buFontTx/>
              <a:buNone/>
              <a:defRPr/>
            </a:pPr>
            <a:r>
              <a:rPr lang="fr-CH" sz="1800" b="1" dirty="0" smtClean="0">
                <a:solidFill>
                  <a:schemeClr val="tx1"/>
                </a:solidFill>
              </a:rPr>
              <a:t>2  problèmes principaux:</a:t>
            </a:r>
          </a:p>
          <a:p>
            <a:pPr>
              <a:buFontTx/>
              <a:buNone/>
              <a:defRPr/>
            </a:pPr>
            <a:endParaRPr lang="fr-CH" b="1" dirty="0" smtClean="0"/>
          </a:p>
          <a:p>
            <a:pPr marL="457200" indent="-457200">
              <a:buFontTx/>
              <a:buAutoNum type="arabicPeriod"/>
              <a:defRPr/>
            </a:pPr>
            <a:r>
              <a:rPr lang="fr-CH" b="1" dirty="0" smtClean="0">
                <a:solidFill>
                  <a:schemeClr val="tx1"/>
                </a:solidFill>
              </a:rPr>
              <a:t>Augmentation du stock  grainier </a:t>
            </a:r>
            <a:r>
              <a:rPr lang="fr-CH" b="1" dirty="0" smtClean="0"/>
              <a:t>des parcelles causant une utilisation accrue d’herbicides, notamment de </a:t>
            </a:r>
            <a:r>
              <a:rPr lang="fr-CH" b="1" dirty="0" err="1" smtClean="0"/>
              <a:t>glyphosate</a:t>
            </a:r>
            <a:endParaRPr lang="fr-CH" b="1" dirty="0" smtClean="0"/>
          </a:p>
          <a:p>
            <a:pPr marL="457200" indent="-457200">
              <a:buFontTx/>
              <a:buAutoNum type="arabicPeriod"/>
              <a:defRPr/>
            </a:pPr>
            <a:endParaRPr lang="fr-CH" b="1" dirty="0" smtClean="0"/>
          </a:p>
          <a:p>
            <a:pPr marL="457200" indent="-457200">
              <a:buFontTx/>
              <a:buAutoNum type="arabicPeriod"/>
              <a:defRPr/>
            </a:pPr>
            <a:r>
              <a:rPr lang="fr-CH" b="1" dirty="0" smtClean="0">
                <a:solidFill>
                  <a:schemeClr val="tx1"/>
                </a:solidFill>
              </a:rPr>
              <a:t>Manque d’azote au démarrage </a:t>
            </a:r>
            <a:r>
              <a:rPr lang="fr-CH" b="1" dirty="0" smtClean="0"/>
              <a:t>des couverts végétaux et des cultures suivantes: faim d’azote</a:t>
            </a:r>
          </a:p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3</a:t>
            </a:fld>
            <a:endParaRPr lang="de-CH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423639"/>
          </a:xfrm>
        </p:spPr>
        <p:txBody>
          <a:bodyPr/>
          <a:lstStyle/>
          <a:p>
            <a:pPr algn="ctr"/>
            <a:r>
              <a:rPr lang="fr-CH" sz="2400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1. Introduction: définition du problème</a:t>
            </a:r>
            <a:endParaRPr lang="fr-CH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650" y="1268760"/>
            <a:ext cx="8229600" cy="4897090"/>
          </a:xfrm>
        </p:spPr>
        <p:txBody>
          <a:bodyPr/>
          <a:lstStyle/>
          <a:p>
            <a:pPr algn="ctr">
              <a:buFontTx/>
              <a:buNone/>
            </a:pPr>
            <a:r>
              <a:rPr lang="fr-CH" sz="1800" b="1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Constat dans la pratique:</a:t>
            </a:r>
          </a:p>
          <a:p>
            <a:pPr algn="ctr">
              <a:buFontTx/>
              <a:buNone/>
            </a:pPr>
            <a:endParaRPr lang="fr-CH" sz="1800" b="1" dirty="0" smtClean="0">
              <a:solidFill>
                <a:schemeClr val="tx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>
              <a:buFontTx/>
              <a:buNone/>
            </a:pPr>
            <a:r>
              <a:rPr lang="fr-CH" b="1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En Suisse, après 20 ans de production intégrée en grandes culture (PER):</a:t>
            </a:r>
          </a:p>
          <a:p>
            <a:pPr>
              <a:buFontTx/>
              <a:buNone/>
            </a:pPr>
            <a:endParaRPr lang="fr-CH" b="1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>
              <a:buFontTx/>
              <a:buNone/>
            </a:pPr>
            <a:r>
              <a:rPr lang="fr-CH" b="1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Les agriculteurs  sèment  toujours des couverts végétaux sans grande motivation par manque de connaissance de leurs potentiels .</a:t>
            </a:r>
          </a:p>
          <a:p>
            <a:pPr algn="ctr">
              <a:buFontTx/>
              <a:buNone/>
            </a:pPr>
            <a:r>
              <a:rPr lang="fr-CH" b="1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Leur pratique est très simplifiée:     une</a:t>
            </a:r>
            <a:r>
              <a:rPr lang="fr-CH" b="1" i="1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seule espèce</a:t>
            </a:r>
          </a:p>
          <a:p>
            <a:pPr algn="ctr">
              <a:buFontTx/>
              <a:buNone/>
            </a:pPr>
            <a:r>
              <a:rPr lang="fr-CH" b="1" i="1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					semis clair et tardif</a:t>
            </a:r>
          </a:p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4</a:t>
            </a:fld>
            <a:endParaRPr lang="de-CH"/>
          </a:p>
        </p:txBody>
      </p:sp>
      <p:pic>
        <p:nvPicPr>
          <p:cNvPr id="5" name="Image 3" descr="Photo0200.jpg"/>
          <p:cNvPicPr>
            <a:picLocks noChangeAspect="1"/>
          </p:cNvPicPr>
          <p:nvPr/>
        </p:nvPicPr>
        <p:blipFill>
          <a:blip r:embed="rId2" cstate="print">
            <a:lum bright="24000" contrast="54000"/>
          </a:blip>
          <a:srcRect/>
          <a:stretch>
            <a:fillRect/>
          </a:stretch>
        </p:blipFill>
        <p:spPr bwMode="auto">
          <a:xfrm>
            <a:off x="374650" y="3933825"/>
            <a:ext cx="37655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4" descr="Photo0201.jpg"/>
          <p:cNvPicPr>
            <a:picLocks noChangeAspect="1"/>
          </p:cNvPicPr>
          <p:nvPr/>
        </p:nvPicPr>
        <p:blipFill>
          <a:blip r:embed="rId3" cstate="print">
            <a:lum bright="-26000" contrast="38000"/>
          </a:blip>
          <a:srcRect/>
          <a:stretch>
            <a:fillRect/>
          </a:stretch>
        </p:blipFill>
        <p:spPr bwMode="auto">
          <a:xfrm>
            <a:off x="4140200" y="3933825"/>
            <a:ext cx="42481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495647"/>
          </a:xfrm>
        </p:spPr>
        <p:txBody>
          <a:bodyPr/>
          <a:lstStyle/>
          <a:p>
            <a:pPr algn="ctr"/>
            <a:r>
              <a:rPr lang="fr-CH" sz="2400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1. Introduction: but du travail</a:t>
            </a:r>
            <a:endParaRPr lang="fr-CH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650" y="1484784"/>
            <a:ext cx="8229600" cy="4681066"/>
          </a:xfrm>
        </p:spPr>
        <p:txBody>
          <a:bodyPr/>
          <a:lstStyle/>
          <a:p>
            <a:pPr algn="ctr">
              <a:buFont typeface="Wingdings" pitchFamily="2" charset="2"/>
              <a:buChar char="è"/>
            </a:pPr>
            <a:r>
              <a:rPr lang="fr-CH" b="1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Un réel potentiel d’optimisation existe dans le domaine des couverts végétaux en Suisse et en Europe</a:t>
            </a:r>
          </a:p>
          <a:p>
            <a:pPr algn="ctr">
              <a:buFont typeface="Wingdings" pitchFamily="2" charset="2"/>
              <a:buChar char="è"/>
            </a:pPr>
            <a:endParaRPr lang="fr-CH" b="1" dirty="0" smtClean="0">
              <a:solidFill>
                <a:schemeClr val="tx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algn="ctr">
              <a:buFont typeface="Wingdings" pitchFamily="2" charset="2"/>
              <a:buChar char="è"/>
            </a:pPr>
            <a:r>
              <a:rPr lang="fr-CH" b="1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Projet recherche ACW</a:t>
            </a:r>
            <a:r>
              <a:rPr lang="fr-CH" b="1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, Dr Raphaël Charles (2007) : </a:t>
            </a:r>
          </a:p>
          <a:p>
            <a:pPr algn="ctr">
              <a:buFont typeface="Wingdings" pitchFamily="2" charset="2"/>
              <a:buChar char="è"/>
            </a:pPr>
            <a:endParaRPr lang="fr-CH" b="1" dirty="0" smtClean="0">
              <a:latin typeface="Californian FB" pitchFamily="18" charset="0"/>
              <a:ea typeface="ＭＳ Ｐゴシック" pitchFamily="34" charset="-128"/>
            </a:endParaRPr>
          </a:p>
          <a:p>
            <a:pPr algn="ctr">
              <a:buFontTx/>
              <a:buNone/>
            </a:pPr>
            <a:r>
              <a:rPr lang="fr-CH" sz="2400" dirty="0" smtClean="0">
                <a:solidFill>
                  <a:srgbClr val="A5BE00"/>
                </a:solidFill>
                <a:ea typeface="ＭＳ Ｐゴシック" pitchFamily="34" charset="-128"/>
              </a:rPr>
              <a:t>« </a:t>
            </a:r>
            <a:r>
              <a:rPr lang="fr-CH" sz="2400" b="1" dirty="0" smtClean="0">
                <a:solidFill>
                  <a:srgbClr val="A5BE00"/>
                </a:solidFill>
                <a:ea typeface="ＭＳ Ｐゴシック" pitchFamily="34" charset="-128"/>
              </a:rPr>
              <a:t>Nouvelles perspectives avec les couverts végétaux dans les techniques de conservation du sol </a:t>
            </a:r>
            <a:r>
              <a:rPr lang="fr-CH" sz="2400" dirty="0" smtClean="0">
                <a:solidFill>
                  <a:srgbClr val="A5BE00"/>
                </a:solidFill>
                <a:ea typeface="ＭＳ Ｐゴシック" pitchFamily="34" charset="-128"/>
              </a:rPr>
              <a:t>»</a:t>
            </a:r>
          </a:p>
          <a:p>
            <a:pPr algn="ctr">
              <a:buFontTx/>
              <a:buNone/>
            </a:pPr>
            <a:endParaRPr lang="fr-CH" b="1" dirty="0" smtClean="0">
              <a:solidFill>
                <a:srgbClr val="94B416"/>
              </a:solidFill>
              <a:latin typeface="Californian FB" pitchFamily="18" charset="0"/>
              <a:ea typeface="ＭＳ Ｐゴシック" pitchFamily="34" charset="-128"/>
            </a:endParaRPr>
          </a:p>
          <a:p>
            <a:pPr algn="ctr">
              <a:buFontTx/>
              <a:buNone/>
            </a:pPr>
            <a:endParaRPr lang="fr-CH" b="1" dirty="0" smtClean="0">
              <a:solidFill>
                <a:srgbClr val="94B416"/>
              </a:solidFill>
              <a:latin typeface="Californian FB" pitchFamily="18" charset="0"/>
              <a:ea typeface="ＭＳ Ｐゴシック" pitchFamily="34" charset="-128"/>
            </a:endParaRPr>
          </a:p>
          <a:p>
            <a:pPr algn="ctr">
              <a:buFont typeface="Wingdings" pitchFamily="2" charset="2"/>
              <a:buChar char="à"/>
            </a:pPr>
            <a:r>
              <a:rPr lang="fr-CH" sz="1800" b="1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Screening d’espèces</a:t>
            </a:r>
          </a:p>
          <a:p>
            <a:pPr algn="ctr">
              <a:buFont typeface="Wingdings" pitchFamily="2" charset="2"/>
              <a:buChar char="à"/>
            </a:pPr>
            <a:r>
              <a:rPr lang="fr-CH" sz="1800" b="1" dirty="0" smtClean="0">
                <a:solidFill>
                  <a:schemeClr val="accent4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screening de légumineuses </a:t>
            </a:r>
            <a:endParaRPr lang="fr-CH" b="1" dirty="0" smtClean="0">
              <a:solidFill>
                <a:schemeClr val="accent4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5</a:t>
            </a:fld>
            <a:endParaRPr lang="de-CH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u contenu 1"/>
          <p:cNvSpPr>
            <a:spLocks noGrp="1"/>
          </p:cNvSpPr>
          <p:nvPr>
            <p:ph idx="1"/>
          </p:nvPr>
        </p:nvSpPr>
        <p:spPr bwMode="auto">
          <a:xfrm>
            <a:off x="344488" y="188913"/>
            <a:ext cx="8418512" cy="576262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  <a:normAutofit fontScale="47500" lnSpcReduction="20000"/>
          </a:bodyPr>
          <a:lstStyle/>
          <a:p>
            <a:pPr algn="ctr">
              <a:buFontTx/>
              <a:buNone/>
            </a:pPr>
            <a:endParaRPr lang="fr-CH" sz="2400" dirty="0" smtClean="0">
              <a:solidFill>
                <a:schemeClr val="tx1"/>
              </a:solidFill>
              <a:latin typeface="Californian FB" pitchFamily="18" charset="0"/>
              <a:ea typeface="ＭＳ Ｐゴシック" pitchFamily="34" charset="-128"/>
              <a:cs typeface="Times New Roman" pitchFamily="18" charset="0"/>
            </a:endParaRPr>
          </a:p>
          <a:p>
            <a:pPr algn="ctr">
              <a:buFontTx/>
              <a:buNone/>
            </a:pPr>
            <a:endParaRPr lang="fr-CH" sz="2800" dirty="0" smtClean="0">
              <a:solidFill>
                <a:srgbClr val="5B5B5B"/>
              </a:solidFill>
              <a:latin typeface="Californian FB" pitchFamily="18" charset="0"/>
              <a:ea typeface="ＭＳ Ｐゴシック" pitchFamily="34" charset="-128"/>
              <a:cs typeface="Times New Roman" pitchFamily="18" charset="0"/>
            </a:endParaRPr>
          </a:p>
          <a:p>
            <a:pPr algn="ctr">
              <a:buFontTx/>
              <a:buNone/>
            </a:pPr>
            <a:r>
              <a:rPr lang="fr-CH" sz="3200" dirty="0" smtClean="0">
                <a:solidFill>
                  <a:srgbClr val="5B5B5B"/>
                </a:solidFill>
                <a:latin typeface="Californian FB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endParaRPr lang="fr-CH" sz="2800" dirty="0" smtClean="0">
              <a:solidFill>
                <a:srgbClr val="5B5B5B"/>
              </a:solidFill>
              <a:latin typeface="Californian FB" pitchFamily="18" charset="0"/>
              <a:ea typeface="ＭＳ Ｐゴシック" pitchFamily="34" charset="-128"/>
              <a:cs typeface="Times New Roman" pitchFamily="18" charset="0"/>
            </a:endParaRPr>
          </a:p>
          <a:p>
            <a:pPr algn="ctr">
              <a:buFontTx/>
              <a:buNone/>
            </a:pPr>
            <a:endParaRPr lang="fr-CH" sz="2800" dirty="0" smtClean="0">
              <a:solidFill>
                <a:srgbClr val="5B5B5B"/>
              </a:solidFill>
              <a:latin typeface="Californian FB" pitchFamily="18" charset="0"/>
              <a:ea typeface="ＭＳ Ｐゴシック" pitchFamily="34" charset="-128"/>
              <a:cs typeface="Times New Roman" pitchFamily="18" charset="0"/>
            </a:endParaRPr>
          </a:p>
          <a:p>
            <a:pPr algn="ctr">
              <a:buFontTx/>
              <a:buNone/>
            </a:pPr>
            <a:endParaRPr lang="fr-CH" sz="2800" dirty="0" smtClean="0">
              <a:solidFill>
                <a:srgbClr val="5B5B5B"/>
              </a:solidFill>
              <a:latin typeface="Californian FB" pitchFamily="18" charset="0"/>
              <a:ea typeface="ＭＳ Ｐゴシック" pitchFamily="34" charset="-128"/>
              <a:cs typeface="Times New Roman" pitchFamily="18" charset="0"/>
            </a:endParaRPr>
          </a:p>
          <a:p>
            <a:pPr algn="ctr">
              <a:buFontTx/>
              <a:buNone/>
            </a:pPr>
            <a:endParaRPr lang="fr-CH" sz="2800" dirty="0" smtClean="0">
              <a:solidFill>
                <a:srgbClr val="5B5B5B"/>
              </a:solidFill>
              <a:latin typeface="Californian FB" pitchFamily="18" charset="0"/>
              <a:ea typeface="ＭＳ Ｐゴシック" pitchFamily="34" charset="-128"/>
              <a:cs typeface="Times New Roman" pitchFamily="18" charset="0"/>
            </a:endParaRPr>
          </a:p>
          <a:p>
            <a:pPr algn="ctr">
              <a:buFontTx/>
              <a:buNone/>
            </a:pPr>
            <a:endParaRPr lang="fr-CH" sz="2800" dirty="0" smtClean="0">
              <a:solidFill>
                <a:srgbClr val="5B5B5B"/>
              </a:solidFill>
              <a:latin typeface="Californian FB" pitchFamily="18" charset="0"/>
              <a:ea typeface="ＭＳ Ｐゴシック" pitchFamily="34" charset="-128"/>
              <a:cs typeface="Times New Roman" pitchFamily="18" charset="0"/>
            </a:endParaRPr>
          </a:p>
          <a:p>
            <a:pPr algn="ctr">
              <a:buFontTx/>
              <a:buNone/>
            </a:pPr>
            <a:endParaRPr lang="fr-CH" sz="2800" dirty="0" smtClean="0">
              <a:ea typeface="ＭＳ Ｐゴシック" pitchFamily="34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4488" y="1052513"/>
            <a:ext cx="8418512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fr-CH" b="1" kern="0" dirty="0" smtClean="0">
                <a:latin typeface="+mj-lt"/>
                <a:cs typeface="Times New Roman" pitchFamily="18" charset="0"/>
              </a:rPr>
              <a:t>2. Bénéfices </a:t>
            </a:r>
            <a:r>
              <a:rPr lang="fr-CH" b="1" kern="0" dirty="0">
                <a:latin typeface="+mj-lt"/>
                <a:cs typeface="Times New Roman" pitchFamily="18" charset="0"/>
              </a:rPr>
              <a:t>des couverts végétaux (</a:t>
            </a:r>
            <a:r>
              <a:rPr lang="fr-CH" b="1" kern="0" dirty="0" err="1">
                <a:latin typeface="+mj-lt"/>
                <a:cs typeface="Times New Roman" pitchFamily="18" charset="0"/>
              </a:rPr>
              <a:t>Bodner</a:t>
            </a:r>
            <a:r>
              <a:rPr lang="fr-CH" b="1" kern="0" dirty="0">
                <a:latin typeface="+mj-lt"/>
                <a:cs typeface="Times New Roman" pitchFamily="18" charset="0"/>
              </a:rPr>
              <a:t> et al</a:t>
            </a:r>
            <a:r>
              <a:rPr lang="fr-CH" b="1" kern="0">
                <a:latin typeface="+mj-lt"/>
                <a:cs typeface="Times New Roman" pitchFamily="18" charset="0"/>
              </a:rPr>
              <a:t>, </a:t>
            </a:r>
            <a:r>
              <a:rPr lang="fr-CH" b="1" kern="0" smtClean="0">
                <a:latin typeface="+mj-lt"/>
                <a:cs typeface="Times New Roman" pitchFamily="18" charset="0"/>
              </a:rPr>
              <a:t>2010)</a:t>
            </a:r>
            <a:endParaRPr lang="fr-CH" b="1" kern="0" dirty="0">
              <a:latin typeface="+mj-lt"/>
              <a:cs typeface="Times New Roman" pitchFamily="18" charset="0"/>
            </a:endParaRPr>
          </a:p>
          <a:p>
            <a:pPr algn="ctr" eaLnBrk="0" hangingPunct="0">
              <a:spcBef>
                <a:spcPct val="20000"/>
              </a:spcBef>
              <a:defRPr/>
            </a:pPr>
            <a:endParaRPr lang="fr-CH" sz="2400" b="1" kern="0" dirty="0">
              <a:solidFill>
                <a:srgbClr val="5B5B5B"/>
              </a:solidFill>
              <a:latin typeface="Californian FB" pitchFamily="18" charset="0"/>
              <a:cs typeface="Times New Roman" pitchFamily="18" charset="0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fr-CH" sz="2400" b="1" kern="0" dirty="0" smtClean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fr-CH" sz="2400" b="1" kern="0" dirty="0">
                <a:latin typeface="Californian FB" pitchFamily="18" charset="0"/>
                <a:cs typeface="Times New Roman" pitchFamily="18" charset="0"/>
              </a:rPr>
              <a:t>Contribuent au maintien de la matière organique du sol</a:t>
            </a:r>
          </a:p>
          <a:p>
            <a:pPr algn="ctr" eaLnBrk="0" hangingPunct="0">
              <a:spcBef>
                <a:spcPct val="20000"/>
              </a:spcBef>
              <a:defRPr/>
            </a:pPr>
            <a:endParaRPr lang="fr-CH" sz="2400" b="1" kern="0" dirty="0">
              <a:solidFill>
                <a:srgbClr val="5B5B5B"/>
              </a:solidFill>
              <a:latin typeface="Californian FB" pitchFamily="18" charset="0"/>
              <a:cs typeface="Times New Roman" pitchFamily="18" charset="0"/>
            </a:endParaRPr>
          </a:p>
          <a:p>
            <a: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CH" sz="2400" kern="0" dirty="0">
                <a:latin typeface="Californian FB" pitchFamily="18" charset="0"/>
                <a:cs typeface="Times New Roman" pitchFamily="18" charset="0"/>
              </a:rPr>
              <a:t>Stimulation de la vie microbienne </a:t>
            </a:r>
          </a:p>
          <a:p>
            <a: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fr-CH" sz="2400" b="1" kern="0" dirty="0">
              <a:solidFill>
                <a:srgbClr val="5B5B5B"/>
              </a:solidFill>
              <a:latin typeface="Californian FB" pitchFamily="18" charset="0"/>
              <a:cs typeface="Times New Roman" pitchFamily="18" charset="0"/>
            </a:endParaRPr>
          </a:p>
          <a:p>
            <a: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kern="0" dirty="0" err="1">
                <a:latin typeface="Californian FB" pitchFamily="18" charset="0"/>
                <a:cs typeface="Times New Roman" pitchFamily="18" charset="0"/>
                <a:sym typeface="Wingdings" pitchFamily="2" charset="2"/>
              </a:rPr>
              <a:t>M</a:t>
            </a:r>
            <a:r>
              <a:rPr lang="en-US" sz="2400" kern="0" dirty="0" err="1">
                <a:latin typeface="Californian FB" pitchFamily="18" charset="0"/>
                <a:cs typeface="Times New Roman" pitchFamily="18" charset="0"/>
              </a:rPr>
              <a:t>aintien</a:t>
            </a:r>
            <a:r>
              <a:rPr lang="en-US" sz="2400" kern="0" dirty="0">
                <a:latin typeface="Californian FB" pitchFamily="18" charset="0"/>
                <a:cs typeface="Times New Roman" pitchFamily="18" charset="0"/>
              </a:rPr>
              <a:t> de la </a:t>
            </a:r>
            <a:r>
              <a:rPr lang="en-US" sz="2400" kern="0" dirty="0" err="1">
                <a:latin typeface="Californian FB" pitchFamily="18" charset="0"/>
                <a:cs typeface="Times New Roman" pitchFamily="18" charset="0"/>
              </a:rPr>
              <a:t>stabilité</a:t>
            </a:r>
            <a:r>
              <a:rPr lang="en-US" sz="2400" kern="0" dirty="0">
                <a:latin typeface="Californian FB" pitchFamily="18" charset="0"/>
                <a:cs typeface="Times New Roman" pitchFamily="18" charset="0"/>
              </a:rPr>
              <a:t> des </a:t>
            </a:r>
            <a:r>
              <a:rPr lang="en-US" sz="2400" kern="0" dirty="0" err="1">
                <a:latin typeface="Californian FB" pitchFamily="18" charset="0"/>
                <a:cs typeface="Times New Roman" pitchFamily="18" charset="0"/>
              </a:rPr>
              <a:t>agrégats</a:t>
            </a:r>
            <a:endParaRPr lang="en-US" sz="2400" kern="0" dirty="0">
              <a:latin typeface="Californian FB" pitchFamily="18" charset="0"/>
              <a:cs typeface="Times New Roman" pitchFamily="18" charset="0"/>
            </a:endParaRPr>
          </a:p>
          <a:p>
            <a: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fr-CH" sz="2400" kern="0" dirty="0">
              <a:solidFill>
                <a:srgbClr val="5B5B5B"/>
              </a:solidFill>
              <a:latin typeface="Californian FB" pitchFamily="18" charset="0"/>
              <a:cs typeface="Times New Roman" pitchFamily="18" charset="0"/>
            </a:endParaRPr>
          </a:p>
          <a:p>
            <a:pPr marL="457200" indent="-457200" eaLnBrk="0" hangingPunct="0">
              <a:spcBef>
                <a:spcPct val="20000"/>
              </a:spcBef>
              <a:defRPr/>
            </a:pPr>
            <a:r>
              <a:rPr lang="fr-CH" sz="2400" kern="0" dirty="0">
                <a:latin typeface="Californian FB" pitchFamily="18" charset="0"/>
                <a:cs typeface="Times New Roman" pitchFamily="18" charset="0"/>
                <a:sym typeface="Wingdings" pitchFamily="2" charset="2"/>
              </a:rPr>
              <a:t>            Base de la l</a:t>
            </a:r>
            <a:r>
              <a:rPr lang="fr-CH" sz="2400" kern="0" dirty="0">
                <a:latin typeface="Californian FB" pitchFamily="18" charset="0"/>
                <a:cs typeface="Times New Roman" pitchFamily="18" charset="0"/>
              </a:rPr>
              <a:t>utte contre l’érosion</a:t>
            </a:r>
          </a:p>
          <a:p>
            <a: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fr-CH" sz="2400" kern="0" dirty="0">
              <a:solidFill>
                <a:srgbClr val="5B5B5B"/>
              </a:solidFill>
              <a:latin typeface="Californian FB" pitchFamily="18" charset="0"/>
              <a:cs typeface="Times New Roman" pitchFamily="18" charset="0"/>
            </a:endParaRPr>
          </a:p>
          <a:p>
            <a: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kern="0" dirty="0" err="1">
                <a:latin typeface="Californian FB" pitchFamily="18" charset="0"/>
                <a:cs typeface="Times New Roman" pitchFamily="18" charset="0"/>
              </a:rPr>
              <a:t>Préservation</a:t>
            </a:r>
            <a:r>
              <a:rPr lang="en-US" sz="2400" kern="0" dirty="0">
                <a:latin typeface="Californian FB" pitchFamily="18" charset="0"/>
                <a:cs typeface="Times New Roman" pitchFamily="18" charset="0"/>
              </a:rPr>
              <a:t> des </a:t>
            </a:r>
            <a:r>
              <a:rPr lang="en-US" sz="2400" kern="0" dirty="0" err="1">
                <a:latin typeface="Californian FB" pitchFamily="18" charset="0"/>
                <a:cs typeface="Times New Roman" pitchFamily="18" charset="0"/>
              </a:rPr>
              <a:t>propriétés</a:t>
            </a:r>
            <a:r>
              <a:rPr lang="en-US" sz="2400" kern="0" dirty="0">
                <a:latin typeface="Californian FB" pitchFamily="18" charset="0"/>
                <a:cs typeface="Times New Roman" pitchFamily="18" charset="0"/>
              </a:rPr>
              <a:t> </a:t>
            </a:r>
            <a:r>
              <a:rPr lang="en-US" sz="2400" kern="0" dirty="0" err="1">
                <a:latin typeface="Californian FB" pitchFamily="18" charset="0"/>
                <a:cs typeface="Times New Roman" pitchFamily="18" charset="0"/>
              </a:rPr>
              <a:t>hydrauliques</a:t>
            </a:r>
            <a:r>
              <a:rPr lang="en-US" sz="2400" kern="0" dirty="0">
                <a:latin typeface="Californian FB" pitchFamily="18" charset="0"/>
                <a:cs typeface="Times New Roman" pitchFamily="18" charset="0"/>
              </a:rPr>
              <a:t> du </a:t>
            </a:r>
            <a:r>
              <a:rPr lang="en-US" sz="2400" kern="0" dirty="0" smtClean="0">
                <a:latin typeface="Californian FB" pitchFamily="18" charset="0"/>
                <a:cs typeface="Times New Roman" pitchFamily="18" charset="0"/>
              </a:rPr>
              <a:t>sol</a:t>
            </a:r>
            <a:endParaRPr lang="fr-CH" sz="2400" kern="0" dirty="0">
              <a:solidFill>
                <a:srgbClr val="5B5B5B"/>
              </a:solidFill>
              <a:latin typeface="Californian FB" pitchFamily="18" charset="0"/>
              <a:cs typeface="Times New Roman" pitchFamily="18" charset="0"/>
            </a:endParaRPr>
          </a:p>
        </p:txBody>
      </p:sp>
      <p:pic>
        <p:nvPicPr>
          <p:cNvPr id="33796" name="Image 4" descr="Photo007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2492375"/>
            <a:ext cx="325437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836712"/>
            <a:ext cx="8229600" cy="432048"/>
          </a:xfrm>
        </p:spPr>
        <p:txBody>
          <a:bodyPr/>
          <a:lstStyle/>
          <a:p>
            <a:pPr marL="514350" indent="-514350" algn="ctr"/>
            <a:r>
              <a:rPr lang="fr-CH" sz="2000" dirty="0" smtClean="0">
                <a:solidFill>
                  <a:schemeClr val="tx1"/>
                </a:solidFill>
                <a:ea typeface="ＭＳ Ｐゴシック" pitchFamily="34" charset="-128"/>
                <a:cs typeface="Times New Roman" pitchFamily="18" charset="0"/>
              </a:rPr>
              <a:t>2. Etat de la recherche: bénéfices des couverts végétaux </a:t>
            </a:r>
            <a:br>
              <a:rPr lang="fr-CH" sz="2000" dirty="0" smtClean="0">
                <a:solidFill>
                  <a:schemeClr val="tx1"/>
                </a:solidFill>
                <a:ea typeface="ＭＳ Ｐゴシック" pitchFamily="34" charset="-128"/>
                <a:cs typeface="Times New Roman" pitchFamily="18" charset="0"/>
              </a:rPr>
            </a:br>
            <a:endParaRPr lang="fr-CH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7</a:t>
            </a:fld>
            <a:endParaRPr lang="de-CH"/>
          </a:p>
        </p:txBody>
      </p:sp>
      <p:pic>
        <p:nvPicPr>
          <p:cNvPr id="5" name="Image 3" descr="P10101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8280920" cy="4897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259632" y="1443841"/>
            <a:ext cx="67687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fr-CH" b="1" dirty="0" smtClean="0">
                <a:solidFill>
                  <a:srgbClr val="76FE2A"/>
                </a:solidFill>
                <a:latin typeface="Arial Narrow" pitchFamily="34" charset="0"/>
                <a:ea typeface="ＭＳ Ｐゴシック" pitchFamily="34" charset="-128"/>
                <a:cs typeface="Arial" pitchFamily="34" charset="0"/>
              </a:rPr>
              <a:t>De nombreux bénéfices (Bodmer et al. 2010)</a:t>
            </a:r>
          </a:p>
          <a:p>
            <a:pPr algn="ctr">
              <a:buFontTx/>
              <a:buNone/>
            </a:pPr>
            <a:r>
              <a:rPr lang="fr-CH" b="1" dirty="0" smtClean="0">
                <a:solidFill>
                  <a:srgbClr val="76FE2A"/>
                </a:solidFill>
                <a:latin typeface="Arial Narrow" pitchFamily="34" charset="0"/>
                <a:ea typeface="ＭＳ Ｐゴシック" pitchFamily="34" charset="-128"/>
                <a:cs typeface="Arial" pitchFamily="34" charset="0"/>
              </a:rPr>
              <a:t>et en particulier:</a:t>
            </a:r>
          </a:p>
          <a:p>
            <a:pPr algn="ctr">
              <a:buFontTx/>
              <a:buNone/>
            </a:pPr>
            <a:endParaRPr lang="fr-CH" b="1" dirty="0" smtClean="0">
              <a:solidFill>
                <a:srgbClr val="76FE2A"/>
              </a:solidFill>
              <a:latin typeface="Arial Black" pitchFamily="34" charset="0"/>
              <a:ea typeface="ＭＳ Ｐゴシック" pitchFamily="34" charset="-128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CH" b="1" dirty="0" smtClean="0">
                <a:solidFill>
                  <a:srgbClr val="76FE2A"/>
                </a:solidFill>
                <a:latin typeface="Arial Black" pitchFamily="34" charset="0"/>
                <a:ea typeface="ＭＳ Ｐゴシック" pitchFamily="34" charset="-128"/>
                <a:cs typeface="Times New Roman" pitchFamily="18" charset="0"/>
              </a:rPr>
              <a:t>Lutte efficace contre les adventices  </a:t>
            </a:r>
          </a:p>
          <a:p>
            <a:pPr marL="342900" indent="-342900">
              <a:buFont typeface="+mj-lt"/>
              <a:buAutoNum type="arabicPeriod"/>
            </a:pPr>
            <a:r>
              <a:rPr lang="fr-CH" b="1" dirty="0" smtClean="0">
                <a:solidFill>
                  <a:srgbClr val="76FE2A"/>
                </a:solidFill>
                <a:latin typeface="Arial Black" pitchFamily="34" charset="0"/>
                <a:ea typeface="ＭＳ Ｐゴシック" pitchFamily="34" charset="-128"/>
                <a:cs typeface="Times New Roman" pitchFamily="18" charset="0"/>
              </a:rPr>
              <a:t>Fixation biologique de l’azote atmosphérique (FBA) par les légumineuses en symbiose avec des bactéries (</a:t>
            </a:r>
            <a:r>
              <a:rPr lang="fr-CH" b="1" i="1" dirty="0" err="1" smtClean="0">
                <a:solidFill>
                  <a:srgbClr val="76FE2A"/>
                </a:solidFill>
                <a:latin typeface="Arial Black" pitchFamily="34" charset="0"/>
                <a:ea typeface="ＭＳ Ｐゴシック" pitchFamily="34" charset="-128"/>
                <a:cs typeface="Times New Roman" pitchFamily="18" charset="0"/>
              </a:rPr>
              <a:t>Rhizobia</a:t>
            </a:r>
            <a:r>
              <a:rPr lang="fr-CH" b="1" dirty="0" smtClean="0">
                <a:solidFill>
                  <a:srgbClr val="76FE2A"/>
                </a:solidFill>
                <a:latin typeface="Arial Black" pitchFamily="34" charset="0"/>
                <a:ea typeface="ＭＳ Ｐゴシック" pitchFamily="34" charset="-128"/>
                <a:cs typeface="Times New Roman" pitchFamily="18" charset="0"/>
              </a:rPr>
              <a:t>) dans les nodules racinaires (</a:t>
            </a:r>
          </a:p>
          <a:p>
            <a:endParaRPr lang="fr-CH" b="1" dirty="0" smtClean="0">
              <a:solidFill>
                <a:srgbClr val="76FE2A"/>
              </a:solidFill>
              <a:latin typeface="Arial Black" pitchFamily="34" charset="0"/>
              <a:ea typeface="ＭＳ Ｐゴシック" pitchFamily="34" charset="-128"/>
              <a:cs typeface="Times New Roman" pitchFamily="18" charset="0"/>
            </a:endParaRPr>
          </a:p>
          <a:p>
            <a:endParaRPr lang="fr-CH" b="1" dirty="0" smtClean="0">
              <a:solidFill>
                <a:srgbClr val="76FE2A"/>
              </a:solidFill>
              <a:latin typeface="Arial Black" pitchFamily="34" charset="0"/>
              <a:ea typeface="ＭＳ Ｐゴシック" pitchFamily="34" charset="-128"/>
              <a:cs typeface="Times New Roman" pitchFamily="18" charset="0"/>
            </a:endParaRPr>
          </a:p>
          <a:p>
            <a:endParaRPr lang="fr-CH" b="1" dirty="0" smtClean="0">
              <a:solidFill>
                <a:srgbClr val="76FE2A"/>
              </a:solidFill>
              <a:latin typeface="Arial Black" pitchFamily="34" charset="0"/>
              <a:ea typeface="ＭＳ Ｐゴシック" pitchFamily="34" charset="-128"/>
              <a:cs typeface="Times New Roman" pitchFamily="18" charset="0"/>
            </a:endParaRPr>
          </a:p>
          <a:p>
            <a:pPr>
              <a:buFontTx/>
              <a:buNone/>
            </a:pPr>
            <a:endParaRPr lang="fr-CH" b="1" dirty="0" smtClean="0">
              <a:solidFill>
                <a:srgbClr val="76FE2A"/>
              </a:solidFill>
              <a:latin typeface="Arial Black" pitchFamily="34" charset="0"/>
              <a:ea typeface="ＭＳ Ｐゴシック" pitchFamily="34" charset="-128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fr-CH" b="1" dirty="0" smtClean="0">
                <a:solidFill>
                  <a:srgbClr val="76FE2A"/>
                </a:solidFill>
                <a:latin typeface="Arial Black" pitchFamily="34" charset="0"/>
                <a:ea typeface="ＭＳ Ｐゴシック" pitchFamily="34" charset="-128"/>
                <a:cs typeface="Times New Roman" pitchFamily="18" charset="0"/>
              </a:rPr>
              <a:t>L’utilisation de légumineuses en mélanges avec d’autres espèces permettent un transfert de l’azote vers les plantes accompagnatrices et les cultures suivantes. (Jiang San </a:t>
            </a:r>
            <a:r>
              <a:rPr lang="fr-CH" b="1" dirty="0" err="1" smtClean="0">
                <a:solidFill>
                  <a:srgbClr val="76FE2A"/>
                </a:solidFill>
                <a:latin typeface="Arial Black" pitchFamily="34" charset="0"/>
                <a:ea typeface="ＭＳ Ｐゴシック" pitchFamily="34" charset="-128"/>
                <a:cs typeface="Times New Roman" pitchFamily="18" charset="0"/>
              </a:rPr>
              <a:t>Nai</a:t>
            </a:r>
            <a:r>
              <a:rPr lang="fr-CH" b="1" dirty="0" smtClean="0">
                <a:solidFill>
                  <a:srgbClr val="76FE2A"/>
                </a:solidFill>
                <a:latin typeface="Arial Black" pitchFamily="34" charset="0"/>
                <a:ea typeface="ＭＳ Ｐゴシック" pitchFamily="34" charset="-128"/>
                <a:cs typeface="Times New Roman" pitchFamily="18" charset="0"/>
              </a:rPr>
              <a:t> 2000, </a:t>
            </a:r>
            <a:r>
              <a:rPr lang="fr-CH" b="1" dirty="0" err="1" smtClean="0">
                <a:solidFill>
                  <a:srgbClr val="76FE2A"/>
                </a:solidFill>
                <a:latin typeface="Arial Black" pitchFamily="34" charset="0"/>
                <a:ea typeface="ＭＳ Ｐゴシック" pitchFamily="34" charset="-128"/>
                <a:cs typeface="Times New Roman" pitchFamily="18" charset="0"/>
              </a:rPr>
              <a:t>Auerswald</a:t>
            </a:r>
            <a:r>
              <a:rPr lang="fr-CH" b="1" dirty="0" smtClean="0">
                <a:solidFill>
                  <a:srgbClr val="76FE2A"/>
                </a:solidFill>
                <a:latin typeface="Arial Black" pitchFamily="34" charset="0"/>
                <a:ea typeface="ＭＳ Ｐゴシック" pitchFamily="34" charset="-128"/>
                <a:cs typeface="Times New Roman" pitchFamily="18" charset="0"/>
              </a:rPr>
              <a:t> 2010)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611560" y="1484784"/>
          <a:ext cx="7439298" cy="4871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9649"/>
                <a:gridCol w="3719649"/>
              </a:tblGrid>
              <a:tr h="391236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rgbClr val="002060"/>
                          </a:solidFill>
                        </a:rPr>
                        <a:t>Nitrogen Fixation world wide estimation</a:t>
                      </a:r>
                      <a:endParaRPr lang="en-GB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rgbClr val="002060"/>
                          </a:solidFill>
                        </a:rPr>
                        <a:t>N2 fixed in 1’000’000 tonnes/year</a:t>
                      </a:r>
                      <a:endParaRPr lang="en-GB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91236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Non biological: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F80214"/>
                        </a:solidFill>
                      </a:endParaRPr>
                    </a:p>
                  </a:txBody>
                  <a:tcPr/>
                </a:tc>
              </a:tr>
              <a:tr h="3325504">
                <a:tc>
                  <a:txBody>
                    <a:bodyPr/>
                    <a:lstStyle/>
                    <a:p>
                      <a:r>
                        <a:rPr lang="en-GB" dirty="0" smtClean="0"/>
                        <a:t>Industrial</a:t>
                      </a:r>
                    </a:p>
                    <a:p>
                      <a:r>
                        <a:rPr lang="en-GB" dirty="0" smtClean="0"/>
                        <a:t>Combustion</a:t>
                      </a:r>
                    </a:p>
                    <a:p>
                      <a:r>
                        <a:rPr lang="en-GB" dirty="0" smtClean="0"/>
                        <a:t>Lightning</a:t>
                      </a:r>
                    </a:p>
                    <a:p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Total</a:t>
                      </a:r>
                    </a:p>
                    <a:p>
                      <a:endParaRPr lang="en-GB" dirty="0" smtClean="0"/>
                    </a:p>
                    <a:p>
                      <a:r>
                        <a:rPr lang="en-GB" dirty="0" smtClean="0">
                          <a:solidFill>
                            <a:srgbClr val="94B416"/>
                          </a:solidFill>
                        </a:rPr>
                        <a:t>Biological:</a:t>
                      </a:r>
                    </a:p>
                    <a:p>
                      <a:r>
                        <a:rPr lang="en-GB" dirty="0" smtClean="0"/>
                        <a:t>Agriculture</a:t>
                      </a:r>
                    </a:p>
                    <a:p>
                      <a:r>
                        <a:rPr lang="en-GB" dirty="0" smtClean="0"/>
                        <a:t>Forest</a:t>
                      </a:r>
                    </a:p>
                    <a:p>
                      <a:r>
                        <a:rPr lang="en-GB" dirty="0" smtClean="0"/>
                        <a:t>Ocean</a:t>
                      </a:r>
                    </a:p>
                    <a:p>
                      <a:r>
                        <a:rPr lang="en-GB" dirty="0" smtClean="0">
                          <a:solidFill>
                            <a:srgbClr val="94B416"/>
                          </a:solidFill>
                        </a:rPr>
                        <a:t>Total</a:t>
                      </a:r>
                    </a:p>
                    <a:p>
                      <a:endParaRPr lang="en-GB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Data from various sources, compiled by DF </a:t>
                      </a:r>
                      <a:r>
                        <a:rPr lang="en-GB" sz="1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Bezdicek</a:t>
                      </a:r>
                      <a:r>
                        <a:rPr lang="en-GB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&amp; AC Kennedy, in </a:t>
                      </a:r>
                      <a:r>
                        <a:rPr lang="en-GB" sz="1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Microorganisms in Action</a:t>
                      </a:r>
                      <a:r>
                        <a:rPr lang="en-GB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(eds. </a:t>
                      </a:r>
                      <a:r>
                        <a:rPr lang="fr-CH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JM Lynch &amp; JE </a:t>
                      </a:r>
                      <a:r>
                        <a:rPr lang="fr-CH" sz="1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Hobbie</a:t>
                      </a:r>
                      <a:r>
                        <a:rPr lang="fr-CH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). </a:t>
                      </a:r>
                      <a:r>
                        <a:rPr lang="fr-CH" sz="1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Blackwell</a:t>
                      </a:r>
                      <a:r>
                        <a:rPr lang="fr-CH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CH" sz="1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Scientific</a:t>
                      </a:r>
                      <a:r>
                        <a:rPr lang="fr-CH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Publications 1998.</a:t>
                      </a:r>
                      <a:endParaRPr lang="en-GB" sz="1000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~</a:t>
                      </a:r>
                      <a:r>
                        <a:rPr lang="en-GB" baseline="0" dirty="0" smtClean="0"/>
                        <a:t> 50 </a:t>
                      </a:r>
                      <a:r>
                        <a:rPr lang="en-GB" sz="1600" baseline="0" dirty="0" smtClean="0"/>
                        <a:t>up to </a:t>
                      </a:r>
                      <a:r>
                        <a:rPr lang="en-GB" sz="1600" b="1" baseline="0" dirty="0" smtClean="0"/>
                        <a:t>85</a:t>
                      </a:r>
                      <a:r>
                        <a:rPr lang="en-GB" sz="1600" baseline="0" dirty="0" smtClean="0"/>
                        <a:t> in 2008 (</a:t>
                      </a:r>
                      <a:r>
                        <a:rPr lang="en-GB" sz="1600" i="1" baseline="0" dirty="0" smtClean="0"/>
                        <a:t>People , 2008</a:t>
                      </a:r>
                      <a:r>
                        <a:rPr lang="en-GB" sz="1600" baseline="0" dirty="0" smtClean="0"/>
                        <a:t>) </a:t>
                      </a:r>
                    </a:p>
                    <a:p>
                      <a:r>
                        <a:rPr lang="en-GB" baseline="0" dirty="0" smtClean="0"/>
                        <a:t>~ 20</a:t>
                      </a:r>
                    </a:p>
                    <a:p>
                      <a:r>
                        <a:rPr lang="en-GB" baseline="0" dirty="0" smtClean="0"/>
                        <a:t>~ 10</a:t>
                      </a:r>
                    </a:p>
                    <a:p>
                      <a:pPr algn="l"/>
                      <a:r>
                        <a:rPr lang="en-GB" i="1" baseline="0" dirty="0" smtClean="0">
                          <a:solidFill>
                            <a:srgbClr val="FF0000"/>
                          </a:solidFill>
                        </a:rPr>
                        <a:t>~</a:t>
                      </a:r>
                      <a:r>
                        <a:rPr lang="en-GB" baseline="0" dirty="0" smtClean="0">
                          <a:solidFill>
                            <a:srgbClr val="FF0000"/>
                          </a:solidFill>
                        </a:rPr>
                        <a:t>135</a:t>
                      </a:r>
                    </a:p>
                    <a:p>
                      <a:pPr algn="l"/>
                      <a:endParaRPr lang="en-GB" baseline="0" dirty="0" smtClean="0"/>
                    </a:p>
                    <a:p>
                      <a:pPr algn="l"/>
                      <a:endParaRPr lang="en-GB" baseline="0" dirty="0" smtClean="0"/>
                    </a:p>
                    <a:p>
                      <a:pPr algn="l"/>
                      <a:r>
                        <a:rPr lang="en-GB" baseline="0" dirty="0" smtClean="0"/>
                        <a:t>~ 90</a:t>
                      </a:r>
                    </a:p>
                    <a:p>
                      <a:pPr algn="l"/>
                      <a:r>
                        <a:rPr lang="en-GB" baseline="0" dirty="0" smtClean="0"/>
                        <a:t>~ 50</a:t>
                      </a:r>
                    </a:p>
                    <a:p>
                      <a:pPr algn="l"/>
                      <a:r>
                        <a:rPr lang="en-GB" baseline="0" dirty="0" smtClean="0"/>
                        <a:t>~ 35</a:t>
                      </a:r>
                    </a:p>
                    <a:p>
                      <a:pPr algn="l"/>
                      <a:r>
                        <a:rPr lang="en-GB" baseline="0" dirty="0" smtClean="0">
                          <a:solidFill>
                            <a:srgbClr val="94B416"/>
                          </a:solidFill>
                        </a:rPr>
                        <a:t>~ 175</a:t>
                      </a:r>
                    </a:p>
                    <a:p>
                      <a:pPr algn="l"/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0736" name="Titre 2"/>
          <p:cNvSpPr>
            <a:spLocks noGrp="1"/>
          </p:cNvSpPr>
          <p:nvPr>
            <p:ph type="title"/>
          </p:nvPr>
        </p:nvSpPr>
        <p:spPr bwMode="auto">
          <a:xfrm>
            <a:off x="374650" y="1041400"/>
            <a:ext cx="8396288" cy="515938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000" dirty="0" smtClean="0">
                <a:ea typeface="ＭＳ Ｐゴシック" pitchFamily="34" charset="-128"/>
              </a:rPr>
              <a:t>N2-fixation world-wide estimation.</a:t>
            </a:r>
          </a:p>
        </p:txBody>
      </p:sp>
      <p:sp>
        <p:nvSpPr>
          <p:cNvPr id="5" name="Ellipse 4"/>
          <p:cNvSpPr/>
          <p:nvPr/>
        </p:nvSpPr>
        <p:spPr>
          <a:xfrm>
            <a:off x="5364088" y="2420888"/>
            <a:ext cx="2592288" cy="648072"/>
          </a:xfrm>
          <a:prstGeom prst="ellipse">
            <a:avLst/>
          </a:prstGeom>
          <a:solidFill>
            <a:srgbClr val="FB21E1">
              <a:alpha val="3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6" name="Ellipse 5"/>
          <p:cNvSpPr/>
          <p:nvPr/>
        </p:nvSpPr>
        <p:spPr>
          <a:xfrm>
            <a:off x="4211960" y="4077072"/>
            <a:ext cx="1080120" cy="432048"/>
          </a:xfrm>
          <a:prstGeom prst="ellipse">
            <a:avLst/>
          </a:prstGeom>
          <a:solidFill>
            <a:srgbClr val="FB21E1">
              <a:alpha val="3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cxnSp>
        <p:nvCxnSpPr>
          <p:cNvPr id="8" name="Connecteur droit avec flèche 7"/>
          <p:cNvCxnSpPr/>
          <p:nvPr/>
        </p:nvCxnSpPr>
        <p:spPr>
          <a:xfrm flipH="1">
            <a:off x="5292080" y="3140968"/>
            <a:ext cx="1296144" cy="1008112"/>
          </a:xfrm>
          <a:prstGeom prst="straightConnector1">
            <a:avLst/>
          </a:prstGeom>
          <a:ln w="19050">
            <a:solidFill>
              <a:srgbClr val="FB21E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u contenu 1"/>
          <p:cNvSpPr>
            <a:spLocks noGrp="1"/>
          </p:cNvSpPr>
          <p:nvPr>
            <p:ph idx="1"/>
          </p:nvPr>
        </p:nvSpPr>
        <p:spPr bwMode="auto">
          <a:xfrm>
            <a:off x="374650" y="1905000"/>
            <a:ext cx="8396288" cy="4252913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dirty="0" smtClean="0">
                <a:solidFill>
                  <a:srgbClr val="00B050"/>
                </a:solidFill>
                <a:ea typeface="ＭＳ Ｐゴシック" pitchFamily="34" charset="-128"/>
              </a:rPr>
              <a:t>Reduced energy use</a:t>
            </a:r>
          </a:p>
          <a:p>
            <a:endParaRPr lang="en-GB" dirty="0" smtClean="0">
              <a:solidFill>
                <a:srgbClr val="00B050"/>
              </a:solidFill>
              <a:ea typeface="ＭＳ Ｐゴシック" pitchFamily="34" charset="-128"/>
            </a:endParaRPr>
          </a:p>
          <a:p>
            <a:r>
              <a:rPr lang="en-GB" dirty="0" smtClean="0">
                <a:solidFill>
                  <a:srgbClr val="00B050"/>
                </a:solidFill>
                <a:ea typeface="ＭＳ Ｐゴシック" pitchFamily="34" charset="-128"/>
              </a:rPr>
              <a:t>Reduced global warming potential through nitrous oxide and ammonia emissions</a:t>
            </a:r>
          </a:p>
          <a:p>
            <a:endParaRPr lang="en-GB" dirty="0" smtClean="0">
              <a:solidFill>
                <a:srgbClr val="00B050"/>
              </a:solidFill>
              <a:ea typeface="ＭＳ Ｐゴシック" pitchFamily="34" charset="-128"/>
            </a:endParaRPr>
          </a:p>
          <a:p>
            <a:r>
              <a:rPr lang="en-GB" dirty="0" smtClean="0">
                <a:solidFill>
                  <a:srgbClr val="00B050"/>
                </a:solidFill>
                <a:ea typeface="ＭＳ Ｐゴシック" pitchFamily="34" charset="-128"/>
              </a:rPr>
              <a:t>Reduced ozone formation</a:t>
            </a:r>
          </a:p>
          <a:p>
            <a:endParaRPr lang="en-GB" dirty="0" smtClean="0">
              <a:solidFill>
                <a:srgbClr val="00B050"/>
              </a:solidFill>
              <a:ea typeface="ＭＳ Ｐゴシック" pitchFamily="34" charset="-128"/>
            </a:endParaRPr>
          </a:p>
          <a:p>
            <a:r>
              <a:rPr lang="en-GB" dirty="0" smtClean="0">
                <a:solidFill>
                  <a:srgbClr val="00B050"/>
                </a:solidFill>
                <a:ea typeface="ＭＳ Ｐゴシック" pitchFamily="34" charset="-128"/>
              </a:rPr>
              <a:t>Reduced soil acidification</a:t>
            </a:r>
          </a:p>
          <a:p>
            <a:endParaRPr lang="en-GB" dirty="0" smtClean="0">
              <a:solidFill>
                <a:srgbClr val="00B050"/>
              </a:solidFill>
              <a:ea typeface="ＭＳ Ｐゴシック" pitchFamily="34" charset="-128"/>
            </a:endParaRPr>
          </a:p>
          <a:p>
            <a:r>
              <a:rPr lang="en-GB" dirty="0" smtClean="0">
                <a:solidFill>
                  <a:srgbClr val="00B050"/>
                </a:solidFill>
                <a:ea typeface="ＭＳ Ｐゴシック" pitchFamily="34" charset="-128"/>
              </a:rPr>
              <a:t>Reduced eco- and human toxicity </a:t>
            </a:r>
          </a:p>
          <a:p>
            <a:endParaRPr lang="en-GB" dirty="0" smtClean="0">
              <a:ea typeface="ＭＳ Ｐゴシック" pitchFamily="34" charset="-128"/>
            </a:endParaRPr>
          </a:p>
          <a:p>
            <a:r>
              <a:rPr lang="en-GB" dirty="0" smtClean="0">
                <a:solidFill>
                  <a:srgbClr val="C00000"/>
                </a:solidFill>
                <a:ea typeface="ＭＳ Ｐゴシック" pitchFamily="34" charset="-128"/>
              </a:rPr>
              <a:t>Increased risks of NO3 leaching in soil and underground water</a:t>
            </a:r>
          </a:p>
        </p:txBody>
      </p:sp>
      <p:sp>
        <p:nvSpPr>
          <p:cNvPr id="31747" name="Titre 2"/>
          <p:cNvSpPr>
            <a:spLocks noGrp="1"/>
          </p:cNvSpPr>
          <p:nvPr>
            <p:ph type="title"/>
          </p:nvPr>
        </p:nvSpPr>
        <p:spPr bwMode="auto">
          <a:xfrm>
            <a:off x="374650" y="1041400"/>
            <a:ext cx="8396288" cy="773113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800" dirty="0" smtClean="0">
                <a:solidFill>
                  <a:schemeClr val="tx1"/>
                </a:solidFill>
                <a:ea typeface="ＭＳ Ｐゴシック" pitchFamily="34" charset="-128"/>
              </a:rPr>
              <a:t>Environmental impacts and benefits of 20 % legumes in crop rotation using LCA: case of Europe (</a:t>
            </a:r>
            <a:r>
              <a:rPr lang="en-GB" sz="1800" dirty="0" err="1" smtClean="0">
                <a:solidFill>
                  <a:schemeClr val="tx1"/>
                </a:solidFill>
                <a:ea typeface="ＭＳ Ｐゴシック" pitchFamily="34" charset="-128"/>
              </a:rPr>
              <a:t>Nemecek</a:t>
            </a:r>
            <a:r>
              <a:rPr lang="en-GB" sz="1800" dirty="0" smtClean="0">
                <a:solidFill>
                  <a:schemeClr val="tx1"/>
                </a:solidFill>
                <a:ea typeface="ＭＳ Ｐゴシック" pitchFamily="34" charset="-128"/>
              </a:rPr>
              <a:t> and al. 2007)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567655"/>
          </a:xfrm>
        </p:spPr>
        <p:txBody>
          <a:bodyPr/>
          <a:lstStyle/>
          <a:p>
            <a:pPr algn="ctr"/>
            <a:r>
              <a:rPr lang="fr-CH" sz="2400" dirty="0" smtClean="0">
                <a:solidFill>
                  <a:schemeClr val="tx1"/>
                </a:solidFill>
              </a:rPr>
              <a:t>Synthèse de l’ammoniaque: procédé</a:t>
            </a:r>
            <a:r>
              <a:rPr lang="fr-CH" dirty="0" smtClean="0">
                <a:solidFill>
                  <a:schemeClr val="tx1"/>
                </a:solidFill>
              </a:rPr>
              <a:t> </a:t>
            </a:r>
            <a:r>
              <a:rPr lang="fr-CH" sz="2400" dirty="0" smtClean="0">
                <a:solidFill>
                  <a:schemeClr val="tx1"/>
                </a:solidFill>
              </a:rPr>
              <a:t>Haber-Bosch</a:t>
            </a:r>
            <a:endParaRPr lang="fr-CH" sz="24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10</a:t>
            </a:fld>
            <a:endParaRPr lang="de-CH"/>
          </a:p>
        </p:txBody>
      </p:sp>
      <p:pic>
        <p:nvPicPr>
          <p:cNvPr id="9" name="Espace réservé du contenu 3" descr="Haber Bosch proces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484785"/>
            <a:ext cx="6305550" cy="2592288"/>
          </a:xfrm>
          <a:noFill/>
          <a:ln>
            <a:miter lim="800000"/>
            <a:headEnd/>
            <a:tailEnd/>
          </a:ln>
        </p:spPr>
      </p:pic>
      <p:pic>
        <p:nvPicPr>
          <p:cNvPr id="10" name="Image 9" descr="Energy efficiency of ammonia synthesis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437112"/>
            <a:ext cx="4840560" cy="2232248"/>
          </a:xfrm>
          <a:prstGeom prst="rect">
            <a:avLst/>
          </a:prstGeom>
          <a:noFill/>
          <a:ln w="12700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1" name="ZoneTexte 10"/>
          <p:cNvSpPr txBox="1"/>
          <p:nvPr/>
        </p:nvSpPr>
        <p:spPr>
          <a:xfrm>
            <a:off x="6300192" y="4797152"/>
            <a:ext cx="2843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Gain </a:t>
            </a:r>
            <a:r>
              <a:rPr lang="en-GB" b="1" dirty="0" err="1" smtClean="0"/>
              <a:t>énergétique</a:t>
            </a:r>
            <a:r>
              <a:rPr lang="en-GB" b="1" dirty="0" smtClean="0"/>
              <a:t> du </a:t>
            </a:r>
            <a:r>
              <a:rPr lang="en-GB" b="1" dirty="0" err="1" smtClean="0"/>
              <a:t>procédé</a:t>
            </a:r>
            <a:r>
              <a:rPr lang="en-GB" b="1" dirty="0" smtClean="0"/>
              <a:t> Haber-Bosch (Dawson 2011)</a:t>
            </a:r>
            <a:endParaRPr lang="fr-CH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H" sz="2000" dirty="0" smtClean="0">
                <a:solidFill>
                  <a:schemeClr val="tx1"/>
                </a:solidFill>
              </a:rPr>
              <a:t>Production mondiale d’engrais azoté selon Association européenne des producteurs d’engrais 2004 (Dawson 2011)</a:t>
            </a:r>
            <a:endParaRPr lang="fr-CH" sz="20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11</a:t>
            </a:fld>
            <a:endParaRPr lang="de-CH"/>
          </a:p>
        </p:txBody>
      </p:sp>
      <p:pic>
        <p:nvPicPr>
          <p:cNvPr id="5" name="Espace réservé du contenu 4" descr="World Nitrogen production.PNG"/>
          <p:cNvPicPr>
            <a:picLocks noGrp="1"/>
          </p:cNvPicPr>
          <p:nvPr>
            <p:ph idx="1"/>
          </p:nvPr>
        </p:nvPicPr>
        <p:blipFill>
          <a:blip r:embed="rId2" cstate="print"/>
          <a:srcRect b="14330"/>
          <a:stretch>
            <a:fillRect/>
          </a:stretch>
        </p:blipFill>
        <p:spPr bwMode="auto">
          <a:xfrm>
            <a:off x="755576" y="2276872"/>
            <a:ext cx="770485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12</a:t>
            </a:fld>
            <a:endParaRPr lang="de-CH"/>
          </a:p>
        </p:txBody>
      </p:sp>
      <p:pic>
        <p:nvPicPr>
          <p:cNvPr id="5" name="Espace réservé du contenu 4" descr="World population and Nitrogen.PNG"/>
          <p:cNvPicPr>
            <a:picLocks noGrp="1"/>
          </p:cNvPicPr>
          <p:nvPr>
            <p:ph idx="1"/>
          </p:nvPr>
        </p:nvPicPr>
        <p:blipFill>
          <a:blip r:embed="rId3" cstate="print"/>
          <a:srcRect b="13330"/>
          <a:stretch>
            <a:fillRect/>
          </a:stretch>
        </p:blipFill>
        <p:spPr bwMode="auto">
          <a:xfrm>
            <a:off x="1187624" y="980728"/>
            <a:ext cx="6552728" cy="4176464"/>
          </a:xfrm>
          <a:prstGeom prst="rect">
            <a:avLst/>
          </a:prstGeom>
          <a:noFill/>
          <a:ln w="12700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74650" y="5734050"/>
            <a:ext cx="8374063" cy="790575"/>
          </a:xfrm>
        </p:spPr>
        <p:txBody>
          <a:bodyPr/>
          <a:lstStyle/>
          <a:p>
            <a:pPr algn="ctr"/>
            <a:r>
              <a:rPr lang="fr-CH" sz="2000" dirty="0" smtClean="0">
                <a:solidFill>
                  <a:schemeClr val="tx1"/>
                </a:solidFill>
              </a:rPr>
              <a:t>Production d’engrais azotés en relation avec la population mondiale (Dawson 2011)</a:t>
            </a:r>
            <a:br>
              <a:rPr lang="fr-CH" sz="2000" dirty="0" smtClean="0">
                <a:solidFill>
                  <a:schemeClr val="tx1"/>
                </a:solidFill>
              </a:rPr>
            </a:br>
            <a:endParaRPr lang="fr-CH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567655"/>
          </a:xfrm>
        </p:spPr>
        <p:txBody>
          <a:bodyPr/>
          <a:lstStyle/>
          <a:p>
            <a:pPr algn="ctr"/>
            <a:r>
              <a:rPr lang="fr-CH" sz="2400" dirty="0" smtClean="0">
                <a:solidFill>
                  <a:schemeClr val="tx1"/>
                </a:solidFill>
              </a:rPr>
              <a:t>2.</a:t>
            </a:r>
            <a:r>
              <a:rPr lang="fr-CH" sz="2400" dirty="0" smtClean="0">
                <a:solidFill>
                  <a:schemeClr val="tx1"/>
                </a:solidFill>
                <a:ea typeface="ＭＳ Ｐゴシック" pitchFamily="34" charset="-128"/>
                <a:cs typeface="Arial" pitchFamily="34" charset="0"/>
              </a:rPr>
              <a:t> </a:t>
            </a:r>
            <a:r>
              <a:rPr lang="fr-CH" sz="2400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Questions de recherches</a:t>
            </a:r>
            <a:endParaRPr lang="fr-CH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 eaLnBrk="0" hangingPunct="0"/>
            <a:r>
              <a:rPr lang="fr-CH" sz="18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Quatre questions de recherche</a:t>
            </a:r>
            <a:endParaRPr lang="fr-CH" sz="1800" b="1" dirty="0" smtClean="0">
              <a:solidFill>
                <a:schemeClr val="tx1"/>
              </a:solidFill>
              <a:latin typeface="+mj-lt"/>
              <a:cs typeface="Arial" charset="0"/>
            </a:endParaRPr>
          </a:p>
          <a:p>
            <a:pPr marL="457200" indent="-457200" eaLnBrk="0" hangingPunct="0">
              <a:buFont typeface="Arial" charset="0"/>
              <a:buAutoNum type="arabicPeriod"/>
            </a:pPr>
            <a:endParaRPr lang="fr-CH" dirty="0" smtClean="0">
              <a:solidFill>
                <a:schemeClr val="tx1"/>
              </a:solidFill>
              <a:latin typeface="+mj-lt"/>
              <a:cs typeface="Arial" charset="0"/>
            </a:endParaRPr>
          </a:p>
          <a:p>
            <a:pPr marL="457200" indent="-457200" eaLnBrk="0" hangingPunct="0">
              <a:buFont typeface="Arial" charset="0"/>
              <a:buAutoNum type="arabicPeriod"/>
            </a:pPr>
            <a:r>
              <a:rPr lang="fr-CH" dirty="0" smtClean="0">
                <a:solidFill>
                  <a:schemeClr val="tx1"/>
                </a:solidFill>
                <a:latin typeface="+mj-lt"/>
                <a:cs typeface="Arial" charset="0"/>
              </a:rPr>
              <a:t>Certaines légumineuses ont elles de meilleures aptitudes que d’autres à former de la </a:t>
            </a:r>
            <a:r>
              <a:rPr lang="fr-CH" b="1" dirty="0" smtClean="0">
                <a:solidFill>
                  <a:schemeClr val="tx1"/>
                </a:solidFill>
                <a:latin typeface="+mj-lt"/>
                <a:cs typeface="Arial" charset="0"/>
              </a:rPr>
              <a:t>biomasse</a:t>
            </a:r>
            <a:r>
              <a:rPr lang="fr-CH" dirty="0" smtClean="0">
                <a:solidFill>
                  <a:schemeClr val="tx1"/>
                </a:solidFill>
                <a:latin typeface="+mj-lt"/>
                <a:cs typeface="Arial" charset="0"/>
              </a:rPr>
              <a:t> et à </a:t>
            </a:r>
            <a:r>
              <a:rPr lang="fr-CH" b="1" dirty="0" smtClean="0">
                <a:solidFill>
                  <a:schemeClr val="tx1"/>
                </a:solidFill>
                <a:latin typeface="+mj-lt"/>
                <a:cs typeface="Arial" charset="0"/>
              </a:rPr>
              <a:t>concurrencer les adventices</a:t>
            </a:r>
            <a:r>
              <a:rPr lang="fr-CH" dirty="0" smtClean="0">
                <a:solidFill>
                  <a:schemeClr val="tx1"/>
                </a:solidFill>
                <a:latin typeface="+mj-lt"/>
                <a:cs typeface="Arial" charset="0"/>
              </a:rPr>
              <a:t> ?</a:t>
            </a:r>
          </a:p>
          <a:p>
            <a:pPr marL="457200" indent="-457200" eaLnBrk="0" hangingPunct="0">
              <a:buFont typeface="Arial" charset="0"/>
              <a:buAutoNum type="arabicPeriod"/>
            </a:pPr>
            <a:endParaRPr lang="fr-CH" dirty="0" smtClean="0">
              <a:solidFill>
                <a:schemeClr val="tx1"/>
              </a:solidFill>
              <a:latin typeface="+mj-lt"/>
            </a:endParaRPr>
          </a:p>
          <a:p>
            <a:pPr marL="457200" indent="-457200" eaLnBrk="0" hangingPunct="0">
              <a:buFont typeface="Arial" charset="0"/>
              <a:buAutoNum type="arabicPeriod"/>
            </a:pPr>
            <a:r>
              <a:rPr lang="fr-CH" dirty="0" smtClean="0">
                <a:solidFill>
                  <a:schemeClr val="tx1"/>
                </a:solidFill>
                <a:latin typeface="+mj-lt"/>
              </a:rPr>
              <a:t>Quelle est leur pouvoir de concurrence dans un mélange expérimental avec de l’avoine ou de la </a:t>
            </a:r>
            <a:r>
              <a:rPr lang="fr-CH" dirty="0" err="1" smtClean="0">
                <a:solidFill>
                  <a:schemeClr val="tx1"/>
                </a:solidFill>
                <a:latin typeface="+mj-lt"/>
              </a:rPr>
              <a:t>phacélie</a:t>
            </a:r>
            <a:r>
              <a:rPr lang="fr-CH" b="1" dirty="0" smtClean="0">
                <a:solidFill>
                  <a:schemeClr val="tx1"/>
                </a:solidFill>
                <a:latin typeface="+mj-lt"/>
              </a:rPr>
              <a:t>, quelles sont  leurs aptitudes en cultures associées ? </a:t>
            </a:r>
          </a:p>
          <a:p>
            <a:pPr marL="457200" indent="-457200" eaLnBrk="0" hangingPunct="0">
              <a:buFont typeface="Arial" charset="0"/>
              <a:buAutoNum type="arabicPeriod"/>
            </a:pPr>
            <a:endParaRPr lang="fr-CH" b="1" dirty="0" smtClean="0">
              <a:solidFill>
                <a:schemeClr val="tx1"/>
              </a:solidFill>
              <a:latin typeface="+mj-lt"/>
            </a:endParaRPr>
          </a:p>
          <a:p>
            <a:pPr marL="457200" indent="-457200" eaLnBrk="0" hangingPunct="0">
              <a:buFont typeface="Arial" charset="0"/>
              <a:buAutoNum type="arabicPeriod"/>
            </a:pPr>
            <a:r>
              <a:rPr lang="fr-CH" dirty="0" smtClean="0">
                <a:solidFill>
                  <a:schemeClr val="tx1"/>
                </a:solidFill>
                <a:latin typeface="+mj-lt"/>
                <a:cs typeface="Arial" charset="0"/>
              </a:rPr>
              <a:t>Certaines légumineuses présentent elles de meilleures capacités à </a:t>
            </a:r>
            <a:r>
              <a:rPr lang="fr-CH" b="1" dirty="0" smtClean="0">
                <a:solidFill>
                  <a:schemeClr val="tx1"/>
                </a:solidFill>
                <a:latin typeface="+mj-lt"/>
                <a:cs typeface="Arial" charset="0"/>
              </a:rPr>
              <a:t>fixer de l’azote atmosphérique</a:t>
            </a:r>
            <a:r>
              <a:rPr lang="fr-CH" dirty="0" smtClean="0">
                <a:solidFill>
                  <a:schemeClr val="tx1"/>
                </a:solidFill>
                <a:latin typeface="+mj-lt"/>
                <a:cs typeface="Arial" charset="0"/>
              </a:rPr>
              <a:t> et si oui </a:t>
            </a:r>
            <a:r>
              <a:rPr lang="fr-CH" b="1" dirty="0" smtClean="0">
                <a:solidFill>
                  <a:schemeClr val="tx1"/>
                </a:solidFill>
                <a:latin typeface="+mj-lt"/>
                <a:cs typeface="Arial" charset="0"/>
              </a:rPr>
              <a:t>combien</a:t>
            </a:r>
            <a:r>
              <a:rPr lang="fr-CH" dirty="0" smtClean="0">
                <a:solidFill>
                  <a:schemeClr val="tx1"/>
                </a:solidFill>
                <a:latin typeface="+mj-lt"/>
                <a:cs typeface="Arial" charset="0"/>
              </a:rPr>
              <a:t> ?</a:t>
            </a:r>
          </a:p>
          <a:p>
            <a:pPr marL="457200" indent="-457200" eaLnBrk="0" hangingPunct="0">
              <a:buFont typeface="Arial" charset="0"/>
              <a:buAutoNum type="arabicPeriod"/>
            </a:pPr>
            <a:endParaRPr lang="fr-CH" dirty="0" smtClean="0">
              <a:solidFill>
                <a:schemeClr val="tx1"/>
              </a:solidFill>
              <a:latin typeface="+mj-lt"/>
            </a:endParaRPr>
          </a:p>
          <a:p>
            <a:pPr marL="457200" indent="-457200" eaLnBrk="0" hangingPunct="0">
              <a:buFont typeface="Arial" charset="0"/>
              <a:buAutoNum type="arabicPeriod"/>
            </a:pPr>
            <a:r>
              <a:rPr lang="fr-CH" dirty="0" smtClean="0">
                <a:solidFill>
                  <a:schemeClr val="tx1"/>
                </a:solidFill>
                <a:latin typeface="+mj-lt"/>
                <a:cs typeface="Arial" charset="0"/>
              </a:rPr>
              <a:t>Certaines légumineuses permettent elles une meilleure utilisation des</a:t>
            </a:r>
            <a:r>
              <a:rPr lang="fr-CH" b="1" dirty="0" smtClean="0">
                <a:solidFill>
                  <a:schemeClr val="tx1"/>
                </a:solidFill>
                <a:latin typeface="+mj-lt"/>
                <a:cs typeface="Arial" charset="0"/>
              </a:rPr>
              <a:t> techniques culturales simplifiées et du semis direct </a:t>
            </a:r>
            <a:r>
              <a:rPr lang="fr-CH" dirty="0" smtClean="0">
                <a:solidFill>
                  <a:schemeClr val="tx1"/>
                </a:solidFill>
                <a:latin typeface="+mj-lt"/>
                <a:cs typeface="Arial" charset="0"/>
              </a:rPr>
              <a:t>?</a:t>
            </a:r>
          </a:p>
          <a:p>
            <a:pPr marL="457200" indent="-457200" eaLnBrk="0" hangingPunct="0">
              <a:buFont typeface="Arial" charset="0"/>
              <a:buAutoNum type="arabicPeriod"/>
            </a:pPr>
            <a:endParaRPr lang="fr-CH" b="1" dirty="0" smtClean="0">
              <a:latin typeface="Californian FB" pitchFamily="18" charset="0"/>
            </a:endParaRPr>
          </a:p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13</a:t>
            </a:fld>
            <a:endParaRPr lang="de-CH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855687"/>
          </a:xfrm>
        </p:spPr>
        <p:txBody>
          <a:bodyPr/>
          <a:lstStyle/>
          <a:p>
            <a:pPr algn="ctr"/>
            <a:r>
              <a:rPr lang="fr-CH" sz="1600" dirty="0" smtClean="0">
                <a:solidFill>
                  <a:schemeClr val="tx1"/>
                </a:solidFill>
                <a:ea typeface="ＭＳ Ｐゴシック" pitchFamily="34" charset="-128"/>
              </a:rPr>
              <a:t>3. Matériel et méthode: choix des espèces</a:t>
            </a:r>
            <a:br>
              <a:rPr lang="fr-CH" sz="1600" dirty="0" smtClean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fr-CH" sz="1600" dirty="0" smtClean="0">
                <a:solidFill>
                  <a:schemeClr val="tx1"/>
                </a:solidFill>
                <a:ea typeface="ＭＳ Ｐゴシック" pitchFamily="34" charset="-128"/>
              </a:rPr>
              <a:t/>
            </a:r>
            <a:br>
              <a:rPr lang="fr-CH" sz="1600" dirty="0" smtClean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fr-CH" sz="1600" dirty="0" smtClean="0">
                <a:solidFill>
                  <a:schemeClr val="tx1"/>
                </a:solidFill>
                <a:ea typeface="ＭＳ Ｐゴシック" pitchFamily="34" charset="-128"/>
              </a:rPr>
              <a:t> 30 procédés: </a:t>
            </a:r>
            <a:r>
              <a:rPr lang="fr-CH" sz="1600" dirty="0" smtClean="0">
                <a:solidFill>
                  <a:srgbClr val="046609"/>
                </a:solidFill>
                <a:ea typeface="ＭＳ Ｐゴシック" pitchFamily="34" charset="-128"/>
              </a:rPr>
              <a:t>27 légumineuses</a:t>
            </a:r>
            <a:r>
              <a:rPr lang="fr-CH" sz="1600" dirty="0" smtClean="0">
                <a:solidFill>
                  <a:schemeClr val="tx1"/>
                </a:solidFill>
                <a:ea typeface="ＭＳ Ｐゴシック" pitchFamily="34" charset="-128"/>
              </a:rPr>
              <a:t>, </a:t>
            </a:r>
            <a:r>
              <a:rPr lang="fr-CH" sz="1600" dirty="0" smtClean="0">
                <a:solidFill>
                  <a:srgbClr val="FF0000"/>
                </a:solidFill>
                <a:ea typeface="ＭＳ Ｐゴシック" pitchFamily="34" charset="-128"/>
              </a:rPr>
              <a:t>un sol nu </a:t>
            </a:r>
            <a:r>
              <a:rPr lang="fr-CH" sz="1600" dirty="0" smtClean="0">
                <a:solidFill>
                  <a:schemeClr val="tx1"/>
                </a:solidFill>
                <a:ea typeface="ＭＳ Ｐゴシック" pitchFamily="34" charset="-128"/>
              </a:rPr>
              <a:t>(contrôle),  </a:t>
            </a:r>
            <a:r>
              <a:rPr lang="fr-CH" sz="1600" dirty="0" smtClean="0">
                <a:solidFill>
                  <a:srgbClr val="0070C0"/>
                </a:solidFill>
                <a:ea typeface="ＭＳ Ｐゴシック" pitchFamily="34" charset="-128"/>
              </a:rPr>
              <a:t>2 espèces de référence</a:t>
            </a:r>
            <a:endParaRPr lang="fr-CH" sz="1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14</a:t>
            </a:fld>
            <a:endParaRPr lang="de-CH"/>
          </a:p>
        </p:txBody>
      </p:sp>
      <p:pic>
        <p:nvPicPr>
          <p:cNvPr id="5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8208912" cy="4824536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423639"/>
          </a:xfrm>
        </p:spPr>
        <p:txBody>
          <a:bodyPr/>
          <a:lstStyle/>
          <a:p>
            <a:pPr algn="ctr"/>
            <a:r>
              <a:rPr lang="fr-CH" sz="1600" dirty="0" smtClean="0">
                <a:solidFill>
                  <a:schemeClr val="tx1"/>
                </a:solidFill>
                <a:ea typeface="ＭＳ Ｐゴシック" pitchFamily="34" charset="-128"/>
              </a:rPr>
              <a:t>3. Matériel et méthode: dispositif expérimental</a:t>
            </a:r>
            <a:endParaRPr lang="fr-CH" sz="1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15</a:t>
            </a:fld>
            <a:endParaRPr lang="de-CH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7488832" cy="482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 rot="10800000" flipV="1">
            <a:off x="1043608" y="6180982"/>
            <a:ext cx="7128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H" sz="1200" b="1" dirty="0" smtClean="0"/>
              <a:t>Semis  le 4.08.2010  à </a:t>
            </a:r>
            <a:r>
              <a:rPr lang="fr-CH" sz="1200" b="1" dirty="0" err="1" smtClean="0"/>
              <a:t>Changins</a:t>
            </a:r>
            <a:r>
              <a:rPr lang="fr-CH" sz="1200" b="1" dirty="0" smtClean="0"/>
              <a:t>,   le 3.08.2011 à </a:t>
            </a:r>
            <a:r>
              <a:rPr lang="fr-CH" sz="1200" b="1" dirty="0" err="1" smtClean="0"/>
              <a:t>Changins</a:t>
            </a:r>
            <a:r>
              <a:rPr lang="fr-CH" sz="1200" b="1" dirty="0" smtClean="0"/>
              <a:t>  et  le 10.08.2011 à Zollikofen</a:t>
            </a:r>
            <a:endParaRPr lang="fr-CH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351631"/>
          </a:xfrm>
        </p:spPr>
        <p:txBody>
          <a:bodyPr/>
          <a:lstStyle/>
          <a:p>
            <a:pPr algn="ctr"/>
            <a:r>
              <a:rPr lang="fr-CH" sz="1600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3. Matériel et méthode: dispositif expérimental et relevés</a:t>
            </a:r>
            <a:endParaRPr lang="fr-CH" sz="1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650" y="1340768"/>
            <a:ext cx="8229600" cy="4825082"/>
          </a:xfrm>
        </p:spPr>
        <p:txBody>
          <a:bodyPr/>
          <a:lstStyle/>
          <a:p>
            <a:pPr>
              <a:buFontTx/>
              <a:buNone/>
            </a:pPr>
            <a:r>
              <a:rPr lang="fr-CH" sz="1400" b="1" dirty="0" smtClean="0">
                <a:solidFill>
                  <a:schemeClr val="tx1"/>
                </a:solidFill>
                <a:ea typeface="ＭＳ Ｐゴシック" pitchFamily="34" charset="-128"/>
              </a:rPr>
              <a:t>En cours de végétation:</a:t>
            </a:r>
          </a:p>
          <a:p>
            <a:pPr>
              <a:buFontTx/>
              <a:buNone/>
            </a:pPr>
            <a:r>
              <a:rPr lang="fr-CH" sz="1200" dirty="0" smtClean="0">
                <a:solidFill>
                  <a:schemeClr val="tx1"/>
                </a:solidFill>
                <a:ea typeface="ＭＳ Ｐゴシック" pitchFamily="34" charset="-128"/>
              </a:rPr>
              <a:t>Levée des plantes  testées (nb jours)</a:t>
            </a:r>
          </a:p>
          <a:p>
            <a:pPr>
              <a:buFontTx/>
              <a:buNone/>
            </a:pPr>
            <a:r>
              <a:rPr lang="fr-CH" sz="1200" dirty="0" smtClean="0">
                <a:solidFill>
                  <a:schemeClr val="tx1"/>
                </a:solidFill>
                <a:ea typeface="ＭＳ Ｐゴシック" pitchFamily="34" charset="-128"/>
              </a:rPr>
              <a:t>Couverture sol par les plantes testées à 25,35,45,55,65,75 ± 3 jours (%)</a:t>
            </a:r>
          </a:p>
          <a:p>
            <a:pPr>
              <a:buFontTx/>
              <a:buNone/>
            </a:pPr>
            <a:r>
              <a:rPr lang="fr-CH" sz="1200" dirty="0" smtClean="0">
                <a:solidFill>
                  <a:schemeClr val="tx1"/>
                </a:solidFill>
                <a:ea typeface="ＭＳ Ｐゴシック" pitchFamily="34" charset="-128"/>
              </a:rPr>
              <a:t>Couvertures sol par les adventices à 25, 35,45, 55, 65,75 ± 3 jours (%)</a:t>
            </a:r>
          </a:p>
          <a:p>
            <a:pPr>
              <a:buFontTx/>
              <a:buNone/>
            </a:pPr>
            <a:endParaRPr lang="fr-CH" sz="1400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fr-CH" sz="1400" b="1" dirty="0" smtClean="0">
                <a:solidFill>
                  <a:schemeClr val="tx1"/>
                </a:solidFill>
                <a:ea typeface="ＭＳ Ｐゴシック" pitchFamily="34" charset="-128"/>
              </a:rPr>
              <a:t>En fin de végétation:</a:t>
            </a:r>
          </a:p>
          <a:p>
            <a:pPr>
              <a:buFontTx/>
              <a:buNone/>
            </a:pPr>
            <a:r>
              <a:rPr lang="fr-CH" sz="1200" dirty="0" smtClean="0">
                <a:solidFill>
                  <a:schemeClr val="tx1"/>
                </a:solidFill>
                <a:ea typeface="ＭＳ Ｐゴシック" pitchFamily="34" charset="-128"/>
              </a:rPr>
              <a:t>Hauteur des plantes (cm)</a:t>
            </a:r>
          </a:p>
          <a:p>
            <a:pPr>
              <a:buFontTx/>
              <a:buNone/>
            </a:pPr>
            <a:r>
              <a:rPr lang="fr-CH" sz="1200" dirty="0" smtClean="0">
                <a:solidFill>
                  <a:schemeClr val="tx1"/>
                </a:solidFill>
                <a:ea typeface="ＭＳ Ｐゴシック" pitchFamily="34" charset="-128"/>
              </a:rPr>
              <a:t>Proportion d’adventices dans les plantes testées (%)</a:t>
            </a:r>
          </a:p>
          <a:p>
            <a:pPr>
              <a:buFontTx/>
              <a:buNone/>
            </a:pPr>
            <a:r>
              <a:rPr lang="fr-CH" sz="1200" dirty="0" smtClean="0">
                <a:solidFill>
                  <a:schemeClr val="tx1"/>
                </a:solidFill>
                <a:ea typeface="ＭＳ Ｐゴシック" pitchFamily="34" charset="-128"/>
              </a:rPr>
              <a:t>Proportion de légumineuses dans les mélanges (%)</a:t>
            </a:r>
          </a:p>
          <a:p>
            <a:pPr>
              <a:buFontTx/>
              <a:buNone/>
            </a:pPr>
            <a:r>
              <a:rPr lang="fr-CH" sz="1200" dirty="0" smtClean="0">
                <a:solidFill>
                  <a:schemeClr val="tx1"/>
                </a:solidFill>
                <a:ea typeface="ＭＳ Ｐゴシック" pitchFamily="34" charset="-128"/>
              </a:rPr>
              <a:t>Récolte intégrale, pesée, échantillonnage et séchage des biomasses</a:t>
            </a:r>
          </a:p>
          <a:p>
            <a:pPr algn="ctr">
              <a:buFont typeface="Wingdings" pitchFamily="2" charset="2"/>
              <a:buChar char="à"/>
            </a:pPr>
            <a:r>
              <a:rPr lang="fr-CH" sz="1200" dirty="0" smtClean="0">
                <a:solidFill>
                  <a:schemeClr val="tx1"/>
                </a:solidFill>
                <a:ea typeface="ＭＳ Ｐゴシック" pitchFamily="34" charset="-128"/>
                <a:sym typeface="Wingdings" pitchFamily="2" charset="2"/>
              </a:rPr>
              <a:t>Rendements MS/ha et analyses chimiques</a:t>
            </a:r>
            <a:endParaRPr lang="fr-CH" sz="1200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fr-CH" sz="1200" b="1" dirty="0" smtClean="0">
                <a:solidFill>
                  <a:schemeClr val="tx1"/>
                </a:solidFill>
                <a:ea typeface="ＭＳ Ｐゴシック" pitchFamily="34" charset="-128"/>
              </a:rPr>
              <a:t>Récolte VAT le 6.11.2010 à </a:t>
            </a:r>
            <a:r>
              <a:rPr lang="fr-CH" sz="1200" b="1" dirty="0" err="1" smtClean="0">
                <a:solidFill>
                  <a:schemeClr val="tx1"/>
                </a:solidFill>
                <a:ea typeface="ＭＳ Ｐゴシック" pitchFamily="34" charset="-128"/>
              </a:rPr>
              <a:t>Changins</a:t>
            </a:r>
            <a:r>
              <a:rPr lang="fr-CH" sz="1200" b="1" dirty="0" smtClean="0">
                <a:solidFill>
                  <a:schemeClr val="tx1"/>
                </a:solidFill>
                <a:ea typeface="ＭＳ Ｐゴシック" pitchFamily="34" charset="-128"/>
              </a:rPr>
              <a:t>,</a:t>
            </a:r>
          </a:p>
          <a:p>
            <a:pPr>
              <a:buFontTx/>
              <a:buNone/>
            </a:pPr>
            <a:r>
              <a:rPr lang="fr-CH" sz="1200" b="1" dirty="0" smtClean="0">
                <a:solidFill>
                  <a:schemeClr val="tx1"/>
                </a:solidFill>
                <a:ea typeface="ＭＳ Ｐゴシック" pitchFamily="34" charset="-128"/>
              </a:rPr>
              <a:t>Récolte Hivernant le 8.11.2011 à Zollikofen et le 10 11.2011 à </a:t>
            </a:r>
            <a:r>
              <a:rPr lang="fr-CH" sz="1200" b="1" dirty="0" err="1" smtClean="0">
                <a:solidFill>
                  <a:schemeClr val="tx1"/>
                </a:solidFill>
                <a:ea typeface="ＭＳ Ｐゴシック" pitchFamily="34" charset="-128"/>
              </a:rPr>
              <a:t>Changins</a:t>
            </a:r>
            <a:endParaRPr lang="fr-CH" sz="1200" b="1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>
              <a:buFontTx/>
              <a:buNone/>
            </a:pPr>
            <a:endParaRPr lang="fr-CH" sz="1200" b="1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fr-CH" sz="1400" b="1" dirty="0" smtClean="0">
                <a:solidFill>
                  <a:schemeClr val="tx1"/>
                </a:solidFill>
                <a:ea typeface="ＭＳ Ｐゴシック" pitchFamily="34" charset="-128"/>
              </a:rPr>
              <a:t>Au printemps suivant: </a:t>
            </a:r>
            <a:endParaRPr lang="fr-CH" sz="1200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fr-CH" sz="1200" dirty="0" smtClean="0">
                <a:solidFill>
                  <a:schemeClr val="tx1"/>
                </a:solidFill>
                <a:ea typeface="ＭＳ Ｐゴシック" pitchFamily="34" charset="-128"/>
              </a:rPr>
              <a:t>Taux destruction plantes testées par le gel (%)</a:t>
            </a:r>
          </a:p>
          <a:p>
            <a:pPr>
              <a:buFontTx/>
              <a:buNone/>
            </a:pPr>
            <a:r>
              <a:rPr lang="fr-CH" sz="1200" dirty="0" smtClean="0">
                <a:solidFill>
                  <a:schemeClr val="tx1"/>
                </a:solidFill>
                <a:ea typeface="ＭＳ Ｐゴシック" pitchFamily="34" charset="-128"/>
              </a:rPr>
              <a:t>Couverture du sol sortie hiver résidus et plantes vivantes(%)</a:t>
            </a:r>
          </a:p>
          <a:p>
            <a:pPr>
              <a:buFontTx/>
              <a:buNone/>
            </a:pPr>
            <a:r>
              <a:rPr lang="fr-CH" sz="1200" dirty="0" smtClean="0">
                <a:solidFill>
                  <a:schemeClr val="tx1"/>
                </a:solidFill>
                <a:ea typeface="ＭＳ Ｐゴシック" pitchFamily="34" charset="-128"/>
              </a:rPr>
              <a:t>Couverture du sol  sortie hiver par adventices  vivantes (%)</a:t>
            </a:r>
          </a:p>
          <a:p>
            <a:pPr>
              <a:buFontTx/>
              <a:buNone/>
            </a:pPr>
            <a:r>
              <a:rPr lang="fr-CH" sz="1200" dirty="0" smtClean="0">
                <a:solidFill>
                  <a:schemeClr val="tx1"/>
                </a:solidFill>
                <a:ea typeface="ＭＳ Ｐゴシック" pitchFamily="34" charset="-128"/>
              </a:rPr>
              <a:t>Observation de la pénétration au semi direct dans la masse </a:t>
            </a:r>
            <a:endParaRPr lang="fr-CH" sz="1200" dirty="0" smtClean="0">
              <a:ea typeface="ＭＳ Ｐゴシック" pitchFamily="34" charset="-128"/>
            </a:endParaRPr>
          </a:p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16</a:t>
            </a:fld>
            <a:endParaRPr lang="de-CH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495647"/>
          </a:xfrm>
        </p:spPr>
        <p:txBody>
          <a:bodyPr/>
          <a:lstStyle/>
          <a:p>
            <a:pPr algn="ctr"/>
            <a:r>
              <a:rPr lang="fr-CH" sz="1600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3. Matériel et méthode: dispositif expérimental et relevés</a:t>
            </a:r>
            <a:endParaRPr lang="fr-CH" sz="1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17</a:t>
            </a:fld>
            <a:endParaRPr lang="de-CH"/>
          </a:p>
        </p:txBody>
      </p:sp>
      <p:pic>
        <p:nvPicPr>
          <p:cNvPr id="5" name="Espace réservé du contenu 5" descr="Photo01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412776"/>
            <a:ext cx="2376263" cy="2304256"/>
          </a:xfrm>
          <a:noFill/>
          <a:ln>
            <a:miter lim="800000"/>
            <a:headEnd/>
            <a:tailEnd/>
          </a:ln>
        </p:spPr>
      </p:pic>
      <p:pic>
        <p:nvPicPr>
          <p:cNvPr id="6" name="Image 11" descr="DSC06129 - Copie (2)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3" y="1412776"/>
            <a:ext cx="568863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9" descr="P101001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717032"/>
            <a:ext cx="446449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6" descr="P1010093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717032"/>
            <a:ext cx="442798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423639"/>
          </a:xfrm>
        </p:spPr>
        <p:txBody>
          <a:bodyPr/>
          <a:lstStyle/>
          <a:p>
            <a:pPr algn="ctr"/>
            <a:r>
              <a:rPr lang="fr-CH" sz="2000" dirty="0" smtClean="0">
                <a:solidFill>
                  <a:schemeClr val="tx1"/>
                </a:solidFill>
                <a:ea typeface="ＭＳ Ｐゴシック" pitchFamily="34" charset="-128"/>
              </a:rPr>
              <a:t>3. Matériel et méthode: analyses chimiques</a:t>
            </a:r>
            <a:endParaRPr lang="fr-CH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650" y="1340768"/>
            <a:ext cx="8229600" cy="4825082"/>
          </a:xfrm>
        </p:spPr>
        <p:txBody>
          <a:bodyPr/>
          <a:lstStyle/>
          <a:p>
            <a:pPr>
              <a:buFontTx/>
              <a:buNone/>
            </a:pPr>
            <a:r>
              <a:rPr lang="fr-CH" sz="2000" dirty="0" smtClean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fr-CH" sz="2000" b="1" dirty="0" smtClean="0">
                <a:solidFill>
                  <a:schemeClr val="tx1"/>
                </a:solidFill>
                <a:ea typeface="ＭＳ Ｐゴシック" pitchFamily="34" charset="-128"/>
              </a:rPr>
              <a:t>Laboratoire Sol-Conseil à </a:t>
            </a:r>
            <a:r>
              <a:rPr lang="fr-CH" sz="2000" b="1" dirty="0" err="1" smtClean="0">
                <a:solidFill>
                  <a:schemeClr val="tx1"/>
                </a:solidFill>
                <a:ea typeface="ＭＳ Ｐゴシック" pitchFamily="34" charset="-128"/>
              </a:rPr>
              <a:t>Changins</a:t>
            </a:r>
            <a:r>
              <a:rPr lang="fr-CH" sz="2000" b="1" dirty="0" smtClean="0">
                <a:solidFill>
                  <a:schemeClr val="tx1"/>
                </a:solidFill>
                <a:ea typeface="ＭＳ Ｐゴシック" pitchFamily="34" charset="-128"/>
              </a:rPr>
              <a:t>, 1260 Nyon</a:t>
            </a:r>
          </a:p>
          <a:p>
            <a:pPr>
              <a:buFontTx/>
              <a:buNone/>
            </a:pPr>
            <a:r>
              <a:rPr lang="fr-CH" dirty="0" smtClean="0">
                <a:ea typeface="ＭＳ Ｐゴシック" pitchFamily="34" charset="-128"/>
              </a:rPr>
              <a:t>Analyses des biomasses sur 20 espèces légumineuses  et  2 plantes de références (avoine et </a:t>
            </a:r>
            <a:r>
              <a:rPr lang="fr-CH" dirty="0" err="1" smtClean="0">
                <a:ea typeface="ＭＳ Ｐゴシック" pitchFamily="34" charset="-128"/>
              </a:rPr>
              <a:t>phacélie</a:t>
            </a:r>
            <a:r>
              <a:rPr lang="fr-CH" dirty="0" smtClean="0">
                <a:ea typeface="ＭＳ Ｐゴシック" pitchFamily="34" charset="-128"/>
              </a:rPr>
              <a:t>):</a:t>
            </a:r>
          </a:p>
          <a:p>
            <a:pPr>
              <a:buFontTx/>
              <a:buAutoNum type="arabicPeriod"/>
            </a:pPr>
            <a:r>
              <a:rPr lang="fr-CH" dirty="0" smtClean="0">
                <a:ea typeface="ＭＳ Ｐゴシック" pitchFamily="34" charset="-128"/>
              </a:rPr>
              <a:t>	Matière sèche </a:t>
            </a:r>
          </a:p>
          <a:p>
            <a:pPr>
              <a:buFontTx/>
              <a:buAutoNum type="arabicPeriod"/>
            </a:pPr>
            <a:r>
              <a:rPr lang="fr-CH" dirty="0" smtClean="0">
                <a:ea typeface="ＭＳ Ｐゴシック" pitchFamily="34" charset="-128"/>
              </a:rPr>
              <a:t>	N total (</a:t>
            </a:r>
            <a:r>
              <a:rPr lang="fr-CH" dirty="0" err="1" smtClean="0">
                <a:ea typeface="ＭＳ Ｐゴシック" pitchFamily="34" charset="-128"/>
              </a:rPr>
              <a:t>Kjeldal</a:t>
            </a:r>
            <a:r>
              <a:rPr lang="fr-CH" dirty="0" smtClean="0">
                <a:ea typeface="ＭＳ Ｐゴシック" pitchFamily="34" charset="-128"/>
              </a:rPr>
              <a:t>)</a:t>
            </a:r>
          </a:p>
          <a:p>
            <a:pPr>
              <a:buFontTx/>
              <a:buAutoNum type="arabicPeriod"/>
            </a:pPr>
            <a:r>
              <a:rPr lang="fr-CH" dirty="0" smtClean="0">
                <a:ea typeface="ＭＳ Ｐゴシック" pitchFamily="34" charset="-128"/>
              </a:rPr>
              <a:t>	C total (combustion)</a:t>
            </a:r>
          </a:p>
          <a:p>
            <a:pPr>
              <a:buFontTx/>
              <a:buAutoNum type="arabicPeriod"/>
            </a:pPr>
            <a:r>
              <a:rPr lang="fr-CH" dirty="0" smtClean="0">
                <a:ea typeface="ＭＳ Ｐゴシック" pitchFamily="34" charset="-128"/>
              </a:rPr>
              <a:t>	P total, K total, </a:t>
            </a:r>
          </a:p>
          <a:p>
            <a:pPr>
              <a:buFontTx/>
              <a:buAutoNum type="arabicPeriod"/>
            </a:pPr>
            <a:r>
              <a:rPr lang="fr-CH" dirty="0" smtClean="0">
                <a:ea typeface="ＭＳ Ｐゴシック" pitchFamily="34" charset="-128"/>
              </a:rPr>
              <a:t>          Ca total et Mg total (2011)</a:t>
            </a:r>
          </a:p>
          <a:p>
            <a:pPr>
              <a:buFontTx/>
              <a:buAutoNum type="arabicPeriod"/>
            </a:pPr>
            <a:endParaRPr lang="fr-CH" b="1" dirty="0" smtClean="0">
              <a:ea typeface="ＭＳ Ｐゴシック" pitchFamily="34" charset="-128"/>
            </a:endParaRPr>
          </a:p>
          <a:p>
            <a:pPr>
              <a:buFontTx/>
              <a:buAutoNum type="arabicPeriod"/>
            </a:pPr>
            <a:endParaRPr lang="fr-CH" b="1" dirty="0" smtClean="0">
              <a:ea typeface="ＭＳ Ｐゴシック" pitchFamily="34" charset="-128"/>
            </a:endParaRPr>
          </a:p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18</a:t>
            </a:fld>
            <a:endParaRPr lang="de-CH"/>
          </a:p>
        </p:txBody>
      </p:sp>
      <p:sp>
        <p:nvSpPr>
          <p:cNvPr id="5" name="Rectangle 4"/>
          <p:cNvSpPr/>
          <p:nvPr/>
        </p:nvSpPr>
        <p:spPr>
          <a:xfrm>
            <a:off x="467544" y="4221088"/>
            <a:ext cx="813690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fr-CH" b="1" dirty="0" smtClean="0">
                <a:ea typeface="ＭＳ Ｐゴシック" pitchFamily="34" charset="-128"/>
              </a:rPr>
              <a:t>Laboratoire ISOLAB, ETH Zürich </a:t>
            </a:r>
            <a:r>
              <a:rPr lang="fr-CH" dirty="0" smtClean="0">
                <a:ea typeface="ＭＳ Ｐゴシック" pitchFamily="34" charset="-128"/>
              </a:rPr>
              <a:t>(spectromètre de masse)</a:t>
            </a:r>
          </a:p>
          <a:p>
            <a:pPr>
              <a:buFontTx/>
              <a:buNone/>
            </a:pPr>
            <a:endParaRPr lang="fr-CH" dirty="0" smtClean="0">
              <a:ea typeface="ＭＳ Ｐゴシック" pitchFamily="34" charset="-128"/>
            </a:endParaRPr>
          </a:p>
          <a:p>
            <a:pPr algn="ctr">
              <a:buFontTx/>
              <a:buNone/>
            </a:pPr>
            <a:r>
              <a:rPr lang="fr-CH" sz="16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pitchFamily="34" charset="-128"/>
              </a:rPr>
              <a:t>Proportion de l’isotope lourd  </a:t>
            </a:r>
            <a:r>
              <a:rPr lang="en-GB" sz="1600" b="1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pitchFamily="34" charset="-128"/>
              </a:rPr>
              <a:t>N 15 </a:t>
            </a:r>
            <a:r>
              <a:rPr lang="en-GB" sz="1600" dirty="0" err="1" smtClean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pitchFamily="34" charset="-128"/>
              </a:rPr>
              <a:t>dans</a:t>
            </a:r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pitchFamily="34" charset="-128"/>
              </a:rPr>
              <a:t> </a:t>
            </a:r>
            <a:r>
              <a:rPr lang="en-GB" sz="1600" dirty="0" err="1" smtClean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pitchFamily="34" charset="-128"/>
              </a:rPr>
              <a:t>l’azote</a:t>
            </a:r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pitchFamily="34" charset="-128"/>
              </a:rPr>
              <a:t> total.</a:t>
            </a:r>
          </a:p>
          <a:p>
            <a:pPr algn="ctr">
              <a:buFontTx/>
              <a:buNone/>
            </a:pPr>
            <a:endParaRPr lang="en-GB" sz="1600" dirty="0" smtClean="0">
              <a:solidFill>
                <a:schemeClr val="bg1">
                  <a:lumMod val="50000"/>
                </a:schemeClr>
              </a:solidFill>
              <a:latin typeface="+mn-lt"/>
              <a:ea typeface="ＭＳ Ｐゴシック" pitchFamily="34" charset="-128"/>
            </a:endParaRPr>
          </a:p>
          <a:p>
            <a:pPr algn="ctr">
              <a:buFontTx/>
              <a:buNone/>
            </a:pPr>
            <a:r>
              <a:rPr lang="en-GB" sz="1600" b="1" dirty="0" err="1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Dans</a:t>
            </a:r>
            <a:r>
              <a:rPr lang="en-GB" sz="1600" b="1" dirty="0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 le but </a:t>
            </a:r>
            <a:r>
              <a:rPr lang="en-GB" sz="1600" b="1" dirty="0" err="1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d’estimer</a:t>
            </a:r>
            <a:r>
              <a:rPr lang="en-GB" sz="1600" b="1" dirty="0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 la </a:t>
            </a:r>
            <a:r>
              <a:rPr lang="en-GB" sz="1600" b="1" dirty="0" err="1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quantité</a:t>
            </a:r>
            <a:r>
              <a:rPr lang="en-GB" sz="1600" b="1" dirty="0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 </a:t>
            </a:r>
            <a:r>
              <a:rPr lang="en-GB" sz="1600" b="1" dirty="0" err="1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d’Azote</a:t>
            </a:r>
            <a:r>
              <a:rPr lang="en-GB" sz="1600" b="1" dirty="0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 </a:t>
            </a:r>
            <a:r>
              <a:rPr lang="en-GB" sz="1600" b="1" dirty="0" err="1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dérivé</a:t>
            </a:r>
            <a:r>
              <a:rPr lang="en-GB" sz="1600" b="1" dirty="0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 de </a:t>
            </a:r>
            <a:r>
              <a:rPr lang="en-GB" sz="1600" b="1" dirty="0" err="1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l’atmosphère</a:t>
            </a:r>
            <a:r>
              <a:rPr lang="en-GB" sz="1600" b="1" dirty="0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  (</a:t>
            </a:r>
            <a:r>
              <a:rPr lang="en-GB" sz="1600" b="1" dirty="0" err="1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Ndfa</a:t>
            </a:r>
            <a:r>
              <a:rPr lang="en-GB" sz="1600" b="1" dirty="0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) </a:t>
            </a:r>
          </a:p>
          <a:p>
            <a:pPr algn="ctr">
              <a:buFontTx/>
              <a:buNone/>
            </a:pPr>
            <a:r>
              <a:rPr lang="en-GB" sz="1600" b="1" dirty="0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A </a:t>
            </a:r>
            <a:r>
              <a:rPr lang="en-GB" sz="1600" b="1" dirty="0" err="1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l’aide</a:t>
            </a:r>
            <a:r>
              <a:rPr lang="en-GB" sz="1600" b="1" dirty="0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 de la </a:t>
            </a:r>
            <a:r>
              <a:rPr lang="en-GB" sz="1600" b="1" dirty="0" err="1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méthode</a:t>
            </a:r>
            <a:r>
              <a:rPr lang="en-GB" sz="1600" b="1" dirty="0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 de </a:t>
            </a:r>
            <a:r>
              <a:rPr lang="en-GB" sz="1600" b="1" dirty="0" err="1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l’abondance</a:t>
            </a:r>
            <a:r>
              <a:rPr lang="en-GB" sz="1600" b="1" dirty="0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 </a:t>
            </a:r>
            <a:r>
              <a:rPr lang="en-GB" sz="1600" b="1" dirty="0" err="1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naturelle</a:t>
            </a:r>
            <a:r>
              <a:rPr lang="en-GB" sz="1600" b="1" dirty="0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 de </a:t>
            </a:r>
            <a:r>
              <a:rPr lang="en-GB" sz="1600" b="1" dirty="0" err="1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l’isotope</a:t>
            </a:r>
            <a:r>
              <a:rPr lang="en-GB" sz="1600" b="1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 N15: </a:t>
            </a:r>
            <a:r>
              <a:rPr lang="en-GB" sz="1600" b="1" dirty="0" err="1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méthode</a:t>
            </a:r>
            <a:r>
              <a:rPr lang="en-GB" sz="1600" b="1" dirty="0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 NA (</a:t>
            </a:r>
            <a:r>
              <a:rPr lang="en-GB" sz="1600" b="1" dirty="0" err="1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Unkovich</a:t>
            </a:r>
            <a:r>
              <a:rPr lang="en-GB" sz="1600" b="1" dirty="0" smtClean="0">
                <a:solidFill>
                  <a:schemeClr val="accent4"/>
                </a:solidFill>
                <a:latin typeface="+mn-lt"/>
                <a:ea typeface="ＭＳ Ｐゴシック" pitchFamily="34" charset="-128"/>
              </a:rPr>
              <a:t> et al.2008)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423639"/>
          </a:xfrm>
        </p:spPr>
        <p:txBody>
          <a:bodyPr/>
          <a:lstStyle/>
          <a:p>
            <a:pPr algn="ctr"/>
            <a:r>
              <a:rPr lang="fr-CH" sz="1800" dirty="0" smtClean="0">
                <a:solidFill>
                  <a:schemeClr val="tx1"/>
                </a:solidFill>
                <a:ea typeface="ＭＳ Ｐゴシック" pitchFamily="34" charset="-128"/>
                <a:cs typeface="Arial" charset="0"/>
              </a:rPr>
              <a:t>3. Matériel et méthode: abondance naturelle de l’isotope lourd N 15</a:t>
            </a:r>
            <a:endParaRPr lang="fr-CH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19</a:t>
            </a:fld>
            <a:endParaRPr lang="de-CH"/>
          </a:p>
        </p:txBody>
      </p:sp>
      <p:pic>
        <p:nvPicPr>
          <p:cNvPr id="5" name="Espace réservé pour une image  7" descr="Captur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2071688"/>
            <a:ext cx="5112568" cy="4094162"/>
          </a:xfrm>
          <a:noFill/>
          <a:ln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868144" y="1628800"/>
            <a:ext cx="3024336" cy="4483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75"/>
              </a:spcBef>
              <a:buFontTx/>
              <a:buNone/>
            </a:pPr>
            <a:r>
              <a:rPr lang="en-GB" b="1" dirty="0" smtClean="0">
                <a:ea typeface="ＭＳ Ｐゴシック" pitchFamily="34" charset="-128"/>
              </a:rPr>
              <a:t> 15 N natural abundance</a:t>
            </a:r>
          </a:p>
          <a:p>
            <a:pPr>
              <a:spcBef>
                <a:spcPts val="375"/>
              </a:spcBef>
              <a:buFontTx/>
              <a:buNone/>
            </a:pPr>
            <a:r>
              <a:rPr lang="en-GB" b="1" dirty="0" smtClean="0">
                <a:ea typeface="ＭＳ Ｐゴシック" pitchFamily="34" charset="-128"/>
              </a:rPr>
              <a:t>              technique:</a:t>
            </a:r>
          </a:p>
          <a:p>
            <a:pPr>
              <a:spcBef>
                <a:spcPts val="375"/>
              </a:spcBef>
              <a:buFontTx/>
              <a:buNone/>
            </a:pPr>
            <a:endParaRPr lang="en-GB" b="1" dirty="0" smtClean="0">
              <a:ea typeface="ＭＳ Ｐゴシック" pitchFamily="34" charset="-128"/>
            </a:endParaRPr>
          </a:p>
          <a:p>
            <a:pPr>
              <a:spcBef>
                <a:spcPts val="375"/>
              </a:spcBef>
              <a:buFontTx/>
              <a:buNone/>
            </a:pPr>
            <a:endParaRPr lang="en-GB" b="1" dirty="0" smtClean="0">
              <a:ea typeface="ＭＳ Ｐゴシック" pitchFamily="34" charset="-128"/>
            </a:endParaRPr>
          </a:p>
          <a:p>
            <a:pPr>
              <a:spcBef>
                <a:spcPts val="375"/>
              </a:spcBef>
              <a:buFontTx/>
              <a:buNone/>
            </a:pPr>
            <a:r>
              <a:rPr lang="en-GB" b="1" dirty="0" smtClean="0">
                <a:ea typeface="ＭＳ Ｐゴシック" pitchFamily="34" charset="-128"/>
              </a:rPr>
              <a:t>%</a:t>
            </a:r>
            <a:r>
              <a:rPr lang="en-GB" b="1" dirty="0" err="1" smtClean="0">
                <a:ea typeface="ＭＳ Ｐゴシック" pitchFamily="34" charset="-128"/>
              </a:rPr>
              <a:t>Ndfa</a:t>
            </a:r>
            <a:r>
              <a:rPr lang="en-GB" dirty="0" smtClean="0">
                <a:ea typeface="ＭＳ Ｐゴシック" pitchFamily="34" charset="-128"/>
              </a:rPr>
              <a:t>=  (</a:t>
            </a:r>
            <a:r>
              <a:rPr lang="en-GB" u="sng" dirty="0" smtClean="0">
                <a:ea typeface="ＭＳ Ｐゴシック" pitchFamily="34" charset="-128"/>
              </a:rPr>
              <a:t>6.2-4.2)  </a:t>
            </a:r>
            <a:r>
              <a:rPr lang="en-GB" dirty="0" smtClean="0">
                <a:ea typeface="ＭＳ Ｐゴシック" pitchFamily="34" charset="-128"/>
              </a:rPr>
              <a:t>x </a:t>
            </a:r>
            <a:r>
              <a:rPr lang="en-GB" u="sng" dirty="0" smtClean="0">
                <a:ea typeface="ＭＳ Ｐゴシック" pitchFamily="34" charset="-128"/>
              </a:rPr>
              <a:t>100 </a:t>
            </a:r>
            <a:r>
              <a:rPr lang="en-GB" dirty="0" smtClean="0">
                <a:ea typeface="ＭＳ Ｐゴシック" pitchFamily="34" charset="-128"/>
              </a:rPr>
              <a:t> =</a:t>
            </a:r>
          </a:p>
          <a:p>
            <a:pPr>
              <a:spcBef>
                <a:spcPts val="375"/>
              </a:spcBef>
              <a:buFontTx/>
              <a:buNone/>
            </a:pPr>
            <a:r>
              <a:rPr lang="en-GB" dirty="0" smtClean="0">
                <a:ea typeface="ＭＳ Ｐゴシック" pitchFamily="34" charset="-128"/>
              </a:rPr>
              <a:t>               (6.2-0.0)       1</a:t>
            </a:r>
          </a:p>
          <a:p>
            <a:pPr>
              <a:spcBef>
                <a:spcPts val="375"/>
              </a:spcBef>
              <a:buFontTx/>
              <a:buNone/>
            </a:pPr>
            <a:r>
              <a:rPr lang="en-GB" dirty="0" smtClean="0">
                <a:ea typeface="ＭＳ Ｐゴシック" pitchFamily="34" charset="-128"/>
              </a:rPr>
              <a:t>    </a:t>
            </a:r>
          </a:p>
          <a:p>
            <a:pPr>
              <a:spcBef>
                <a:spcPts val="375"/>
              </a:spcBef>
              <a:buFontTx/>
              <a:buNone/>
            </a:pPr>
            <a:r>
              <a:rPr lang="en-GB" dirty="0" smtClean="0">
                <a:ea typeface="ＭＳ Ｐゴシック" pitchFamily="34" charset="-128"/>
              </a:rPr>
              <a:t>       </a:t>
            </a:r>
            <a:r>
              <a:rPr lang="en-GB" u="sng" dirty="0" smtClean="0">
                <a:ea typeface="ＭＳ Ｐゴシック" pitchFamily="34" charset="-128"/>
              </a:rPr>
              <a:t> 2.0</a:t>
            </a:r>
            <a:r>
              <a:rPr lang="en-GB" dirty="0" smtClean="0">
                <a:ea typeface="ＭＳ Ｐゴシック" pitchFamily="34" charset="-128"/>
              </a:rPr>
              <a:t>  x 100 = </a:t>
            </a:r>
            <a:r>
              <a:rPr lang="en-GB" b="1" dirty="0" smtClean="0">
                <a:ea typeface="ＭＳ Ｐゴシック" pitchFamily="34" charset="-128"/>
              </a:rPr>
              <a:t>32%</a:t>
            </a:r>
            <a:endParaRPr lang="en-GB" b="1" u="sng" dirty="0" smtClean="0">
              <a:ea typeface="ＭＳ Ｐゴシック" pitchFamily="34" charset="-128"/>
            </a:endParaRPr>
          </a:p>
          <a:p>
            <a:pPr>
              <a:spcBef>
                <a:spcPts val="375"/>
              </a:spcBef>
              <a:buFontTx/>
              <a:buNone/>
            </a:pPr>
            <a:r>
              <a:rPr lang="en-GB" dirty="0" smtClean="0">
                <a:ea typeface="ＭＳ Ｐゴシック" pitchFamily="34" charset="-128"/>
              </a:rPr>
              <a:t>        6.2</a:t>
            </a:r>
          </a:p>
          <a:p>
            <a:pPr>
              <a:spcBef>
                <a:spcPts val="375"/>
              </a:spcBef>
              <a:buFontTx/>
              <a:buNone/>
            </a:pPr>
            <a:endParaRPr lang="en-GB" dirty="0" smtClean="0">
              <a:ea typeface="ＭＳ Ｐゴシック" pitchFamily="34" charset="-128"/>
            </a:endParaRPr>
          </a:p>
          <a:p>
            <a:pPr>
              <a:spcBef>
                <a:spcPts val="375"/>
              </a:spcBef>
              <a:buFontTx/>
              <a:buNone/>
            </a:pPr>
            <a:r>
              <a:rPr lang="en-GB" dirty="0" smtClean="0">
                <a:ea typeface="ＭＳ Ｐゴシック" pitchFamily="34" charset="-128"/>
              </a:rPr>
              <a:t>   </a:t>
            </a:r>
            <a:r>
              <a:rPr lang="en-GB" b="1" dirty="0" smtClean="0">
                <a:ea typeface="ＭＳ Ｐゴシック" pitchFamily="34" charset="-128"/>
              </a:rPr>
              <a:t>B value </a:t>
            </a:r>
            <a:r>
              <a:rPr lang="en-GB" dirty="0" smtClean="0">
                <a:ea typeface="ＭＳ Ｐゴシック" pitchFamily="34" charset="-128"/>
              </a:rPr>
              <a:t>is necessary to correct difference between 15N amount in areal and underground biomass</a:t>
            </a:r>
            <a:endParaRPr lang="fr-CH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495647"/>
          </a:xfrm>
        </p:spPr>
        <p:txBody>
          <a:bodyPr/>
          <a:lstStyle/>
          <a:p>
            <a:pPr algn="ctr"/>
            <a:r>
              <a:rPr lang="fr-CH" sz="2000" dirty="0" smtClean="0">
                <a:solidFill>
                  <a:schemeClr val="tx1"/>
                </a:solidFill>
                <a:ea typeface="ＭＳ Ｐゴシック" pitchFamily="34" charset="-128"/>
                <a:cs typeface="Arial" charset="0"/>
              </a:rPr>
              <a:t>3. Matériel et méthode: analyses statistiques</a:t>
            </a:r>
            <a:endParaRPr lang="fr-CH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650" y="2060848"/>
            <a:ext cx="8229600" cy="4105002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fr-CH" sz="2000" dirty="0" smtClean="0">
                <a:solidFill>
                  <a:schemeClr val="tx1"/>
                </a:solidFill>
              </a:rPr>
              <a:t>Logiciel de calcul R version 2.13.1 (2011-07-08) </a:t>
            </a:r>
            <a:r>
              <a:rPr lang="en-US" sz="2000" dirty="0" smtClean="0">
                <a:solidFill>
                  <a:schemeClr val="tx1"/>
                </a:solidFill>
              </a:rPr>
              <a:t>A Programming Environment for Data Analysis and Graphics</a:t>
            </a:r>
          </a:p>
          <a:p>
            <a:pPr>
              <a:buFontTx/>
              <a:buNone/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Copyright c 1999–2010 R Development Core Team</a:t>
            </a:r>
          </a:p>
          <a:p>
            <a:pPr>
              <a:buFontTx/>
              <a:buNone/>
              <a:defRPr/>
            </a:pPr>
            <a:endParaRPr lang="en-US" sz="1800" b="1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fr-CH" sz="1800" b="1" dirty="0" smtClean="0">
                <a:solidFill>
                  <a:schemeClr val="tx1"/>
                </a:solidFill>
              </a:rPr>
              <a:t>      Analyse de variances ANOVA</a:t>
            </a:r>
          </a:p>
          <a:p>
            <a:pPr>
              <a:defRPr/>
            </a:pPr>
            <a:r>
              <a:rPr lang="fr-CH" dirty="0" smtClean="0"/>
              <a:t/>
            </a:r>
            <a:br>
              <a:rPr lang="fr-CH" dirty="0" smtClean="0"/>
            </a:br>
            <a:r>
              <a:rPr lang="fr-CH" sz="1800" b="1" dirty="0" smtClean="0">
                <a:solidFill>
                  <a:schemeClr val="tx1"/>
                </a:solidFill>
              </a:rPr>
              <a:t>Test de comparaison multiple Duncan et </a:t>
            </a:r>
            <a:r>
              <a:rPr lang="fr-CH" sz="1800" b="1" dirty="0" err="1" smtClean="0">
                <a:solidFill>
                  <a:schemeClr val="tx1"/>
                </a:solidFill>
              </a:rPr>
              <a:t>Tukey</a:t>
            </a:r>
            <a:endParaRPr lang="fr-CH" sz="1800" b="1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endParaRPr lang="fr-CH" sz="18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20</a:t>
            </a:fld>
            <a:endParaRPr lang="de-CH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836712"/>
            <a:ext cx="8229600" cy="792088"/>
          </a:xfrm>
        </p:spPr>
        <p:txBody>
          <a:bodyPr/>
          <a:lstStyle/>
          <a:p>
            <a:pPr algn="ctr"/>
            <a:r>
              <a:rPr lang="fr-CH" sz="2400" dirty="0" smtClean="0">
                <a:solidFill>
                  <a:schemeClr val="tx1"/>
                </a:solidFill>
                <a:ea typeface="ＭＳ Ｐゴシック" pitchFamily="34" charset="-128"/>
              </a:rPr>
              <a:t/>
            </a:r>
            <a:br>
              <a:rPr lang="fr-CH" sz="2400" dirty="0" smtClean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fr-CH" sz="1600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Les légumineuses étudiées ont  présentés des caractéristiques très variables:  </a:t>
            </a:r>
            <a:br>
              <a:rPr lang="fr-CH" sz="1600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</a:br>
            <a:r>
              <a:rPr lang="fr-CH" sz="1600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à l’exemple des rendements en biomasse aérienne: 10 à 60 </a:t>
            </a:r>
            <a:r>
              <a:rPr lang="fr-CH" sz="1600" dirty="0" err="1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dt</a:t>
            </a:r>
            <a:r>
              <a:rPr lang="fr-CH" sz="1600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 MS/ha</a:t>
            </a:r>
            <a:br>
              <a:rPr lang="fr-CH" sz="1600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</a:br>
            <a:endParaRPr lang="fr-CH" sz="1600" dirty="0"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21</a:t>
            </a:fld>
            <a:endParaRPr lang="de-CH"/>
          </a:p>
        </p:txBody>
      </p:sp>
      <p:pic>
        <p:nvPicPr>
          <p:cNvPr id="5" name="Picture 2" descr="C:\Users\user\Desktop\Master Lifesciences\Thèse de master\Tableaux et graphiques\Graph Duncan MSbrut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4824"/>
            <a:ext cx="7992888" cy="4680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6444208" y="260648"/>
            <a:ext cx="2699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H" b="1" dirty="0" smtClean="0">
                <a:ea typeface="ＭＳ Ｐゴシック" pitchFamily="34" charset="-128"/>
              </a:rPr>
              <a:t>4. Résultats</a:t>
            </a:r>
            <a:endParaRPr lang="fr-CH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927695"/>
          </a:xfrm>
        </p:spPr>
        <p:txBody>
          <a:bodyPr/>
          <a:lstStyle/>
          <a:p>
            <a:pPr algn="ctr"/>
            <a:r>
              <a:rPr lang="fr-CH" sz="2000" dirty="0" smtClean="0">
                <a:solidFill>
                  <a:schemeClr val="tx1"/>
                </a:solidFill>
                <a:ea typeface="ＭＳ Ｐゴシック" pitchFamily="34" charset="-128"/>
              </a:rPr>
              <a:t>4. Résultats</a:t>
            </a:r>
            <a:br>
              <a:rPr lang="fr-CH" sz="2000" dirty="0" smtClean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fr-CH" sz="2000" dirty="0" smtClean="0">
                <a:solidFill>
                  <a:schemeClr val="tx1"/>
                </a:solidFill>
                <a:ea typeface="ＭＳ Ｐゴシック" pitchFamily="34" charset="-128"/>
              </a:rPr>
              <a:t/>
            </a:r>
            <a:br>
              <a:rPr lang="fr-CH" sz="2000" dirty="0" smtClean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fr-CH" sz="2000" dirty="0" smtClean="0">
                <a:solidFill>
                  <a:schemeClr val="tx1"/>
                </a:solidFill>
                <a:ea typeface="ＭＳ Ｐゴシック" pitchFamily="34" charset="-128"/>
              </a:rPr>
              <a:t>Développement spatial des biomasses très différents</a:t>
            </a:r>
            <a:endParaRPr lang="fr-CH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6084168" y="6165303"/>
            <a:ext cx="2602632" cy="360041"/>
          </a:xfrm>
        </p:spPr>
        <p:txBody>
          <a:bodyPr/>
          <a:lstStyle/>
          <a:p>
            <a:pPr algn="ctr">
              <a:defRPr/>
            </a:pPr>
            <a:r>
              <a:rPr lang="de-CH" sz="1600" i="1" dirty="0" err="1" smtClean="0">
                <a:solidFill>
                  <a:schemeClr val="accent4"/>
                </a:solidFill>
              </a:rPr>
              <a:t>Vicia</a:t>
            </a:r>
            <a:r>
              <a:rPr lang="de-CH" sz="1600" i="1" dirty="0" smtClean="0">
                <a:solidFill>
                  <a:schemeClr val="accent4"/>
                </a:solidFill>
              </a:rPr>
              <a:t> </a:t>
            </a:r>
            <a:r>
              <a:rPr lang="de-CH" sz="1600" i="1" dirty="0" err="1" smtClean="0">
                <a:solidFill>
                  <a:schemeClr val="accent4"/>
                </a:solidFill>
              </a:rPr>
              <a:t>faba</a:t>
            </a:r>
            <a:endParaRPr lang="de-CH" sz="1600" i="1" dirty="0">
              <a:solidFill>
                <a:schemeClr val="accent4"/>
              </a:solidFill>
            </a:endParaRPr>
          </a:p>
        </p:txBody>
      </p:sp>
      <p:pic>
        <p:nvPicPr>
          <p:cNvPr id="5" name="Espace réservé du contenu 3" descr="P101016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071688"/>
            <a:ext cx="3059831" cy="4094162"/>
          </a:xfrm>
          <a:noFill/>
          <a:ln w="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Image 4" descr="P1010167.JPG"/>
          <p:cNvPicPr>
            <a:picLocks noChangeAspect="1"/>
          </p:cNvPicPr>
          <p:nvPr/>
        </p:nvPicPr>
        <p:blipFill>
          <a:blip r:embed="rId4" cstate="print">
            <a:lum bright="-12000"/>
          </a:blip>
          <a:srcRect/>
          <a:stretch>
            <a:fillRect/>
          </a:stretch>
        </p:blipFill>
        <p:spPr bwMode="auto">
          <a:xfrm>
            <a:off x="2915816" y="2060848"/>
            <a:ext cx="3384550" cy="4104456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Image 5" descr="P1010166.JPG"/>
          <p:cNvPicPr>
            <a:picLocks noChangeAspect="1"/>
          </p:cNvPicPr>
          <p:nvPr/>
        </p:nvPicPr>
        <p:blipFill>
          <a:blip r:embed="rId5" cstate="print">
            <a:lum bright="-4000" contrast="12000"/>
          </a:blip>
          <a:srcRect/>
          <a:stretch>
            <a:fillRect/>
          </a:stretch>
        </p:blipFill>
        <p:spPr bwMode="auto">
          <a:xfrm>
            <a:off x="5796136" y="2060848"/>
            <a:ext cx="3347864" cy="41044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Ellipse 7"/>
          <p:cNvSpPr/>
          <p:nvPr/>
        </p:nvSpPr>
        <p:spPr>
          <a:xfrm>
            <a:off x="971600" y="2492896"/>
            <a:ext cx="914400" cy="876548"/>
          </a:xfrm>
          <a:prstGeom prst="ellipse">
            <a:avLst/>
          </a:prstGeom>
          <a:noFill/>
          <a:ln w="38100" cmpd="sng">
            <a:solidFill>
              <a:srgbClr val="F802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  <p:sp>
        <p:nvSpPr>
          <p:cNvPr id="10" name="Ellipse 9"/>
          <p:cNvSpPr/>
          <p:nvPr/>
        </p:nvSpPr>
        <p:spPr>
          <a:xfrm>
            <a:off x="4355654" y="2959100"/>
            <a:ext cx="936426" cy="914400"/>
          </a:xfrm>
          <a:prstGeom prst="ellipse">
            <a:avLst/>
          </a:prstGeom>
          <a:noFill/>
          <a:ln w="38100" cmpd="sng">
            <a:solidFill>
              <a:srgbClr val="F802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  <p:sp>
        <p:nvSpPr>
          <p:cNvPr id="11" name="Ellipse 10"/>
          <p:cNvSpPr/>
          <p:nvPr/>
        </p:nvSpPr>
        <p:spPr>
          <a:xfrm>
            <a:off x="7236296" y="2060848"/>
            <a:ext cx="914400" cy="914400"/>
          </a:xfrm>
          <a:prstGeom prst="ellipse">
            <a:avLst/>
          </a:prstGeom>
          <a:noFill/>
          <a:ln w="38100">
            <a:solidFill>
              <a:srgbClr val="F802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  <p:sp>
        <p:nvSpPr>
          <p:cNvPr id="12" name="ZoneTexte 11"/>
          <p:cNvSpPr txBox="1"/>
          <p:nvPr/>
        </p:nvSpPr>
        <p:spPr>
          <a:xfrm>
            <a:off x="251520" y="6165304"/>
            <a:ext cx="2286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600" i="1" dirty="0" smtClean="0"/>
              <a:t>Trifolium </a:t>
            </a:r>
            <a:r>
              <a:rPr lang="fr-CH" sz="1600" i="1" dirty="0" err="1" smtClean="0"/>
              <a:t>subterraneum</a:t>
            </a:r>
            <a:endParaRPr lang="fr-CH" sz="1600" i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2915816" y="6165304"/>
            <a:ext cx="2920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600" i="1" dirty="0" err="1" smtClean="0">
                <a:latin typeface="Arial" pitchFamily="34" charset="0"/>
                <a:cs typeface="Arial" pitchFamily="34" charset="0"/>
              </a:rPr>
              <a:t>Trigonella</a:t>
            </a:r>
            <a:r>
              <a:rPr lang="fr-CH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H" sz="1600" i="1" dirty="0" err="1" smtClean="0">
                <a:latin typeface="Arial" pitchFamily="34" charset="0"/>
                <a:cs typeface="Arial" pitchFamily="34" charset="0"/>
              </a:rPr>
              <a:t>foenum</a:t>
            </a:r>
            <a:r>
              <a:rPr lang="fr-CH" sz="1600" i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fr-CH" sz="1600" i="1" dirty="0" err="1" smtClean="0">
                <a:latin typeface="Arial" pitchFamily="34" charset="0"/>
                <a:cs typeface="Arial" pitchFamily="34" charset="0"/>
              </a:rPr>
              <a:t>graecum</a:t>
            </a:r>
            <a:endParaRPr lang="fr-CH" sz="16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64704"/>
            <a:ext cx="8229600" cy="936104"/>
          </a:xfrm>
        </p:spPr>
        <p:txBody>
          <a:bodyPr/>
          <a:lstStyle/>
          <a:p>
            <a:pPr algn="ctr"/>
            <a:r>
              <a:rPr lang="fr-CH" sz="2400" dirty="0" smtClean="0">
                <a:solidFill>
                  <a:schemeClr val="tx1"/>
                </a:solidFill>
                <a:ea typeface="ＭＳ Ｐゴシック" pitchFamily="34" charset="-128"/>
              </a:rPr>
              <a:t/>
            </a:r>
            <a:br>
              <a:rPr lang="fr-CH" sz="2400" dirty="0" smtClean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fr-CH" sz="1800" dirty="0" smtClean="0">
                <a:solidFill>
                  <a:schemeClr val="tx1"/>
                </a:solidFill>
                <a:ea typeface="ＭＳ Ｐゴシック" pitchFamily="34" charset="-128"/>
              </a:rPr>
              <a:t>Dynamique de croissance: </a:t>
            </a:r>
            <a:r>
              <a:rPr lang="fr-CH" sz="2400" dirty="0" smtClean="0">
                <a:solidFill>
                  <a:schemeClr val="tx1"/>
                </a:solidFill>
                <a:ea typeface="ＭＳ Ｐゴシック" pitchFamily="34" charset="-128"/>
              </a:rPr>
              <a:t/>
            </a:r>
            <a:br>
              <a:rPr lang="fr-CH" sz="2400" dirty="0" smtClean="0">
                <a:solidFill>
                  <a:schemeClr val="tx1"/>
                </a:solidFill>
                <a:ea typeface="ＭＳ Ｐゴシック" pitchFamily="34" charset="-128"/>
              </a:rPr>
            </a:br>
            <a:endParaRPr lang="fr-CH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23</a:t>
            </a:fld>
            <a:endParaRPr lang="de-CH"/>
          </a:p>
        </p:txBody>
      </p:sp>
      <p:sp>
        <p:nvSpPr>
          <p:cNvPr id="6" name="Rectangle 5"/>
          <p:cNvSpPr/>
          <p:nvPr/>
        </p:nvSpPr>
        <p:spPr>
          <a:xfrm>
            <a:off x="0" y="1556792"/>
            <a:ext cx="4499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H" b="1" dirty="0" smtClean="0"/>
              <a:t>Modélisation des courbes de croissance sur base de fonction de </a:t>
            </a:r>
            <a:r>
              <a:rPr lang="fr-CH" b="1" dirty="0" err="1" smtClean="0"/>
              <a:t>Gompertz</a:t>
            </a:r>
            <a:r>
              <a:rPr lang="fr-CH" b="1" dirty="0" smtClean="0"/>
              <a:t> (Bodmer 2010):</a:t>
            </a:r>
            <a:endParaRPr lang="fr-CH" b="1" dirty="0"/>
          </a:p>
        </p:txBody>
      </p:sp>
      <p:pic>
        <p:nvPicPr>
          <p:cNvPr id="7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64904"/>
            <a:ext cx="428396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789040"/>
            <a:ext cx="410445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5969" y="1556792"/>
            <a:ext cx="4568031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6444208" y="260648"/>
            <a:ext cx="2699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H" b="1" dirty="0" smtClean="0">
                <a:ea typeface="ＭＳ Ｐゴシック" pitchFamily="34" charset="-128"/>
              </a:rPr>
              <a:t>4. Résultats</a:t>
            </a:r>
            <a:endParaRPr lang="fr-CH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836712"/>
            <a:ext cx="8229600" cy="720080"/>
          </a:xfrm>
        </p:spPr>
        <p:txBody>
          <a:bodyPr/>
          <a:lstStyle/>
          <a:p>
            <a:pPr algn="ctr"/>
            <a:r>
              <a:rPr lang="fr-CH" sz="1800" dirty="0" smtClean="0">
                <a:solidFill>
                  <a:schemeClr val="tx1"/>
                </a:solidFill>
                <a:ea typeface="ＭＳ Ｐゴシック" pitchFamily="34" charset="-128"/>
              </a:rPr>
              <a:t>4. Résultats</a:t>
            </a:r>
            <a:br>
              <a:rPr lang="fr-CH" sz="1800" dirty="0" smtClean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fr-CH" sz="1800" dirty="0" smtClean="0">
                <a:solidFill>
                  <a:schemeClr val="tx1"/>
                </a:solidFill>
                <a:ea typeface="ＭＳ Ｐゴシック" pitchFamily="34" charset="-128"/>
              </a:rPr>
              <a:t>une proportion d’adventices inférieure à 10% </a:t>
            </a:r>
            <a:br>
              <a:rPr lang="fr-CH" sz="1800" dirty="0" smtClean="0">
                <a:solidFill>
                  <a:schemeClr val="tx1"/>
                </a:solidFill>
                <a:ea typeface="ＭＳ Ｐゴシック" pitchFamily="34" charset="-128"/>
              </a:rPr>
            </a:br>
            <a:endParaRPr lang="fr-CH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24</a:t>
            </a:fld>
            <a:endParaRPr lang="de-CH"/>
          </a:p>
        </p:txBody>
      </p:sp>
      <p:pic>
        <p:nvPicPr>
          <p:cNvPr id="5" name="Espace réservé du contenu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2071688"/>
            <a:ext cx="4104455" cy="4094162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grpSp>
        <p:nvGrpSpPr>
          <p:cNvPr id="6" name="Groupe 15"/>
          <p:cNvGrpSpPr>
            <a:grpSpLocks/>
          </p:cNvGrpSpPr>
          <p:nvPr/>
        </p:nvGrpSpPr>
        <p:grpSpPr bwMode="auto">
          <a:xfrm>
            <a:off x="4427984" y="1916832"/>
            <a:ext cx="3960440" cy="4248472"/>
            <a:chOff x="4622800" y="2292371"/>
            <a:chExt cx="3910013" cy="3927543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22800" y="2428021"/>
              <a:ext cx="3910013" cy="3791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ZoneTexte 8"/>
            <p:cNvSpPr txBox="1">
              <a:spLocks noChangeArrowheads="1"/>
            </p:cNvSpPr>
            <p:nvPr/>
          </p:nvSpPr>
          <p:spPr bwMode="auto">
            <a:xfrm>
              <a:off x="4622800" y="2292371"/>
              <a:ext cx="3910013" cy="399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CH" sz="1200" b="1" dirty="0"/>
                <a:t>Corrélation  entre vitesse de couverture et adventices</a:t>
              </a:r>
            </a:p>
          </p:txBody>
        </p:sp>
      </p:grpSp>
      <p:sp>
        <p:nvSpPr>
          <p:cNvPr id="9" name="Bouée 8"/>
          <p:cNvSpPr/>
          <p:nvPr/>
        </p:nvSpPr>
        <p:spPr>
          <a:xfrm>
            <a:off x="2267744" y="5013176"/>
            <a:ext cx="504056" cy="504056"/>
          </a:xfrm>
          <a:prstGeom prst="donut">
            <a:avLst>
              <a:gd name="adj" fmla="val 0"/>
            </a:avLst>
          </a:prstGeom>
          <a:solidFill>
            <a:srgbClr val="00FF00"/>
          </a:solidFill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13" name="Bouée 12"/>
          <p:cNvSpPr/>
          <p:nvPr/>
        </p:nvSpPr>
        <p:spPr>
          <a:xfrm>
            <a:off x="4932040" y="4868863"/>
            <a:ext cx="528637" cy="647700"/>
          </a:xfrm>
          <a:prstGeom prst="donut">
            <a:avLst>
              <a:gd name="adj" fmla="val 0"/>
            </a:avLst>
          </a:prstGeom>
          <a:solidFill>
            <a:srgbClr val="00FF00"/>
          </a:solidFill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639663"/>
          </a:xfrm>
        </p:spPr>
        <p:txBody>
          <a:bodyPr/>
          <a:lstStyle/>
          <a:p>
            <a:pPr algn="ctr"/>
            <a:r>
              <a:rPr lang="fr-CH" sz="1800" dirty="0" smtClean="0">
                <a:solidFill>
                  <a:schemeClr val="tx1"/>
                </a:solidFill>
              </a:rPr>
              <a:t/>
            </a:r>
            <a:br>
              <a:rPr lang="fr-CH" sz="1800" dirty="0" smtClean="0">
                <a:solidFill>
                  <a:schemeClr val="tx1"/>
                </a:solidFill>
              </a:rPr>
            </a:br>
            <a:r>
              <a:rPr lang="fr-CH" sz="1800" dirty="0" smtClean="0">
                <a:solidFill>
                  <a:schemeClr val="tx1"/>
                </a:solidFill>
              </a:rPr>
              <a:t>4. Résultats</a:t>
            </a:r>
            <a:r>
              <a:rPr lang="fr-CH" sz="2400" dirty="0" smtClean="0">
                <a:solidFill>
                  <a:schemeClr val="tx1"/>
                </a:solidFill>
              </a:rPr>
              <a:t/>
            </a:r>
            <a:br>
              <a:rPr lang="fr-CH" sz="2400" dirty="0" smtClean="0">
                <a:solidFill>
                  <a:schemeClr val="tx1"/>
                </a:solidFill>
              </a:rPr>
            </a:br>
            <a:r>
              <a:rPr lang="fr-CH" sz="1800" dirty="0" smtClean="0">
                <a:solidFill>
                  <a:schemeClr val="tx1"/>
                </a:solidFill>
                <a:latin typeface="+mn-lt"/>
              </a:rPr>
              <a:t>Valeurs Beta et azote </a:t>
            </a:r>
            <a:r>
              <a:rPr lang="fr-CH" sz="1800" dirty="0" smtClean="0">
                <a:solidFill>
                  <a:schemeClr val="tx1"/>
                </a:solidFill>
              </a:rPr>
              <a:t>dérivé de </a:t>
            </a:r>
            <a:r>
              <a:rPr lang="fr-CH" sz="1800" smtClean="0">
                <a:solidFill>
                  <a:schemeClr val="tx1"/>
                </a:solidFill>
              </a:rPr>
              <a:t>l’atmosphère par la </a:t>
            </a:r>
            <a:r>
              <a:rPr lang="fr-CH" sz="1800" dirty="0" smtClean="0">
                <a:solidFill>
                  <a:schemeClr val="tx1"/>
                </a:solidFill>
              </a:rPr>
              <a:t>méthode NA</a:t>
            </a:r>
            <a:br>
              <a:rPr lang="fr-CH" sz="1800" dirty="0" smtClean="0">
                <a:solidFill>
                  <a:schemeClr val="tx1"/>
                </a:solidFill>
              </a:rPr>
            </a:br>
            <a:endParaRPr lang="fr-CH" sz="18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25</a:t>
            </a:fld>
            <a:endParaRPr lang="de-CH"/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556792"/>
            <a:ext cx="6768752" cy="4608511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639663"/>
          </a:xfrm>
        </p:spPr>
        <p:txBody>
          <a:bodyPr/>
          <a:lstStyle/>
          <a:p>
            <a:pPr algn="ctr"/>
            <a:r>
              <a:rPr lang="fr-CH" sz="2000" dirty="0" smtClean="0">
                <a:solidFill>
                  <a:schemeClr val="tx1"/>
                </a:solidFill>
              </a:rPr>
              <a:t>4.Résultats</a:t>
            </a:r>
            <a:r>
              <a:rPr lang="fr-CH" sz="2400" dirty="0" smtClean="0">
                <a:solidFill>
                  <a:schemeClr val="tx1"/>
                </a:solidFill>
              </a:rPr>
              <a:t/>
            </a:r>
            <a:br>
              <a:rPr lang="fr-CH" sz="2400" dirty="0" smtClean="0">
                <a:solidFill>
                  <a:schemeClr val="tx1"/>
                </a:solidFill>
              </a:rPr>
            </a:br>
            <a:r>
              <a:rPr lang="fr-CH" sz="1800" dirty="0" smtClean="0">
                <a:solidFill>
                  <a:schemeClr val="tx1"/>
                </a:solidFill>
              </a:rPr>
              <a:t>Valeurs Beta et azote dérivé de l’atmosphère par la méthode NA</a:t>
            </a:r>
            <a:endParaRPr lang="fr-CH" sz="18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26</a:t>
            </a:fld>
            <a:endParaRPr lang="de-CH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988840"/>
            <a:ext cx="302433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1961456"/>
            <a:ext cx="5063034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llipse 6"/>
          <p:cNvSpPr/>
          <p:nvPr/>
        </p:nvSpPr>
        <p:spPr>
          <a:xfrm>
            <a:off x="7524328" y="5517232"/>
            <a:ext cx="576064" cy="1152128"/>
          </a:xfrm>
          <a:prstGeom prst="ellipse">
            <a:avLst/>
          </a:prstGeom>
          <a:noFill/>
          <a:ln w="25400">
            <a:solidFill>
              <a:srgbClr val="F802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 smtClean="0">
                <a:solidFill>
                  <a:srgbClr val="FB21E1"/>
                </a:solidFill>
              </a:rPr>
              <a:t> </a:t>
            </a:r>
            <a:endParaRPr lang="fr-CH" dirty="0">
              <a:solidFill>
                <a:srgbClr val="FB21E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423639"/>
          </a:xfrm>
        </p:spPr>
        <p:txBody>
          <a:bodyPr/>
          <a:lstStyle/>
          <a:p>
            <a:pPr algn="ctr"/>
            <a:r>
              <a:rPr lang="fr-CH" sz="2400" dirty="0" smtClean="0">
                <a:solidFill>
                  <a:schemeClr val="tx1"/>
                </a:solidFill>
              </a:rPr>
              <a:t>5. Conclusions</a:t>
            </a:r>
            <a:endParaRPr lang="fr-CH" sz="2400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650" y="1340768"/>
            <a:ext cx="8229600" cy="4825082"/>
          </a:xfrm>
        </p:spPr>
        <p:txBody>
          <a:bodyPr/>
          <a:lstStyle/>
          <a:p>
            <a:r>
              <a:rPr lang="fr-CH" sz="1800" b="1" dirty="0" smtClean="0">
                <a:solidFill>
                  <a:schemeClr val="tx1"/>
                </a:solidFill>
              </a:rPr>
              <a:t>En tenant compte de l’ensemble des critères d’observation, y compris la sensibilité au gel, 5 espèces de légumineuses peuvent être recommandées pour entrer dans des couverts végétaux mixtes en grande culture sur le plateau suisse:</a:t>
            </a:r>
          </a:p>
          <a:p>
            <a:endParaRPr lang="fr-CH" sz="1800" b="1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CH" sz="1800" b="1" dirty="0" smtClean="0">
                <a:solidFill>
                  <a:schemeClr val="tx1"/>
                </a:solidFill>
              </a:rPr>
              <a:t>La fèverole (</a:t>
            </a:r>
            <a:r>
              <a:rPr lang="fr-CH" sz="1800" b="1" i="1" dirty="0" smtClean="0">
                <a:solidFill>
                  <a:schemeClr val="tx1"/>
                </a:solidFill>
              </a:rPr>
              <a:t>Vicia </a:t>
            </a:r>
            <a:r>
              <a:rPr lang="fr-CH" sz="1800" b="1" i="1" dirty="0" err="1" smtClean="0">
                <a:solidFill>
                  <a:schemeClr val="tx1"/>
                </a:solidFill>
              </a:rPr>
              <a:t>faba</a:t>
            </a:r>
            <a:r>
              <a:rPr lang="fr-CH" sz="1800" b="1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fr-CH" sz="1800" b="1" dirty="0" smtClean="0">
                <a:solidFill>
                  <a:schemeClr val="tx1"/>
                </a:solidFill>
              </a:rPr>
              <a:t>La vesce cultivée (</a:t>
            </a:r>
            <a:r>
              <a:rPr lang="fr-CH" sz="1800" b="1" i="1" dirty="0" smtClean="0">
                <a:solidFill>
                  <a:schemeClr val="tx1"/>
                </a:solidFill>
              </a:rPr>
              <a:t>Vicia </a:t>
            </a:r>
            <a:r>
              <a:rPr lang="fr-CH" sz="1800" b="1" i="1" dirty="0" err="1" smtClean="0">
                <a:solidFill>
                  <a:schemeClr val="tx1"/>
                </a:solidFill>
              </a:rPr>
              <a:t>sativa</a:t>
            </a:r>
            <a:r>
              <a:rPr lang="fr-CH" sz="1800" b="1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fr-CH" sz="1800" b="1" dirty="0" smtClean="0">
                <a:solidFill>
                  <a:schemeClr val="tx1"/>
                </a:solidFill>
              </a:rPr>
              <a:t>Le pois (</a:t>
            </a:r>
            <a:r>
              <a:rPr lang="fr-CH" sz="1800" b="1" i="1" dirty="0" err="1" smtClean="0">
                <a:solidFill>
                  <a:schemeClr val="tx1"/>
                </a:solidFill>
              </a:rPr>
              <a:t>Pisum</a:t>
            </a:r>
            <a:r>
              <a:rPr lang="fr-CH" sz="1800" b="1" i="1" dirty="0" smtClean="0">
                <a:solidFill>
                  <a:schemeClr val="tx1"/>
                </a:solidFill>
              </a:rPr>
              <a:t> </a:t>
            </a:r>
            <a:r>
              <a:rPr lang="fr-CH" sz="1800" b="1" i="1" dirty="0" err="1" smtClean="0">
                <a:solidFill>
                  <a:schemeClr val="tx1"/>
                </a:solidFill>
              </a:rPr>
              <a:t>sativum</a:t>
            </a:r>
            <a:r>
              <a:rPr lang="fr-CH" sz="1800" b="1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fr-CH" sz="1800" b="1" dirty="0" smtClean="0">
                <a:solidFill>
                  <a:schemeClr val="tx1"/>
                </a:solidFill>
              </a:rPr>
              <a:t>La gesse cultivée (</a:t>
            </a:r>
            <a:r>
              <a:rPr lang="fr-CH" sz="1800" b="1" i="1" dirty="0" err="1" smtClean="0">
                <a:solidFill>
                  <a:schemeClr val="tx1"/>
                </a:solidFill>
              </a:rPr>
              <a:t>Lathyrus</a:t>
            </a:r>
            <a:r>
              <a:rPr lang="fr-CH" sz="1800" b="1" i="1" dirty="0" smtClean="0">
                <a:solidFill>
                  <a:schemeClr val="tx1"/>
                </a:solidFill>
              </a:rPr>
              <a:t> </a:t>
            </a:r>
            <a:r>
              <a:rPr lang="fr-CH" sz="1800" b="1" i="1" dirty="0" err="1" smtClean="0">
                <a:solidFill>
                  <a:schemeClr val="tx1"/>
                </a:solidFill>
              </a:rPr>
              <a:t>sativus</a:t>
            </a:r>
            <a:r>
              <a:rPr lang="fr-CH" sz="1800" b="1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fr-CH" sz="1800" b="1" dirty="0" smtClean="0">
                <a:solidFill>
                  <a:schemeClr val="tx1"/>
                </a:solidFill>
              </a:rPr>
              <a:t>La lentille (</a:t>
            </a:r>
            <a:r>
              <a:rPr lang="fr-CH" sz="1800" b="1" i="1" dirty="0" smtClean="0">
                <a:solidFill>
                  <a:schemeClr val="tx1"/>
                </a:solidFill>
              </a:rPr>
              <a:t>Lens </a:t>
            </a:r>
            <a:r>
              <a:rPr lang="fr-CH" sz="1800" b="1" i="1" dirty="0" err="1" smtClean="0">
                <a:solidFill>
                  <a:schemeClr val="tx1"/>
                </a:solidFill>
              </a:rPr>
              <a:t>culinaris</a:t>
            </a:r>
            <a:r>
              <a:rPr lang="fr-CH" sz="1800" b="1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endParaRPr lang="fr-CH" sz="1800" b="1" dirty="0" smtClean="0">
              <a:solidFill>
                <a:schemeClr val="tx1"/>
              </a:solidFill>
            </a:endParaRPr>
          </a:p>
          <a:p>
            <a:r>
              <a:rPr lang="fr-CH" sz="1800" b="1" dirty="0" smtClean="0">
                <a:solidFill>
                  <a:schemeClr val="tx1"/>
                </a:solidFill>
              </a:rPr>
              <a:t>La présence dans nos essais de 2 variétés de pois et de lentilles démontre des différences de comportement importantes au niveau variétal</a:t>
            </a:r>
          </a:p>
          <a:p>
            <a:endParaRPr lang="fr-CH" sz="18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27</a:t>
            </a:fld>
            <a:endParaRPr lang="de-CH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423639"/>
          </a:xfrm>
        </p:spPr>
        <p:txBody>
          <a:bodyPr/>
          <a:lstStyle/>
          <a:p>
            <a:pPr algn="ctr"/>
            <a:r>
              <a:rPr lang="fr-CH" sz="2400" dirty="0" smtClean="0">
                <a:solidFill>
                  <a:schemeClr val="tx1"/>
                </a:solidFill>
              </a:rPr>
              <a:t>5. Conclusions</a:t>
            </a:r>
            <a:endParaRPr lang="fr-CH" sz="2400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650" y="1340768"/>
            <a:ext cx="8229600" cy="4825082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fr-CH" sz="1800" b="1" dirty="0" smtClean="0"/>
              <a:t>Les couverts végétaux représentent </a:t>
            </a:r>
            <a:r>
              <a:rPr lang="fr-CH" sz="1800" b="1" dirty="0" smtClean="0">
                <a:solidFill>
                  <a:srgbClr val="FF0000"/>
                </a:solidFill>
              </a:rPr>
              <a:t>un potentiel  agronomique très important</a:t>
            </a:r>
            <a:r>
              <a:rPr lang="fr-CH" sz="1800" b="1" dirty="0" smtClean="0"/>
              <a:t> pour lutter contre les adventices et pour fixer/transférer de l’azote atmosphérique : </a:t>
            </a:r>
            <a:r>
              <a:rPr lang="fr-CH" sz="1800" b="1" i="1" dirty="0" smtClean="0">
                <a:solidFill>
                  <a:srgbClr val="FF0000"/>
                </a:solidFill>
              </a:rPr>
              <a:t>bénéfices écologiques et économiques</a:t>
            </a:r>
          </a:p>
          <a:p>
            <a:pPr>
              <a:buFont typeface="+mj-lt"/>
              <a:buAutoNum type="arabicPeriod"/>
            </a:pPr>
            <a:endParaRPr lang="fr-CH" sz="1800" b="1" dirty="0" smtClean="0"/>
          </a:p>
          <a:p>
            <a:pPr>
              <a:buFont typeface="+mj-lt"/>
              <a:buAutoNum type="arabicPeriod"/>
            </a:pPr>
            <a:r>
              <a:rPr lang="fr-CH" sz="1800" b="1" dirty="0" smtClean="0"/>
              <a:t>L’introduction de légumineuses comme composantes principales des couverts végétaux mixtes est la voie la plus plausible, à l’instar </a:t>
            </a:r>
            <a:r>
              <a:rPr lang="fr-CH" sz="1800" b="1" smtClean="0"/>
              <a:t>de nos prairies </a:t>
            </a:r>
            <a:r>
              <a:rPr lang="fr-CH" sz="1800" b="1" dirty="0" smtClean="0"/>
              <a:t>artificielles</a:t>
            </a:r>
          </a:p>
          <a:p>
            <a:pPr>
              <a:buFont typeface="+mj-lt"/>
              <a:buAutoNum type="arabicPeriod"/>
            </a:pPr>
            <a:endParaRPr lang="fr-CH" sz="1800" b="1" dirty="0" smtClean="0"/>
          </a:p>
          <a:p>
            <a:pPr>
              <a:buFont typeface="+mj-lt"/>
              <a:buAutoNum type="arabicPeriod"/>
            </a:pPr>
            <a:r>
              <a:rPr lang="fr-CH" sz="1800" b="1" dirty="0" smtClean="0"/>
              <a:t>Des travaux complémentaires sont nécessaires au niveau variétal pour espèces les plus prometteuses</a:t>
            </a:r>
          </a:p>
          <a:p>
            <a:pPr>
              <a:buFont typeface="+mj-lt"/>
              <a:buAutoNum type="arabicPeriod"/>
            </a:pPr>
            <a:endParaRPr lang="fr-CH" sz="1800" b="1" dirty="0" smtClean="0"/>
          </a:p>
          <a:p>
            <a:pPr>
              <a:buFont typeface="+mj-lt"/>
              <a:buAutoNum type="arabicPeriod"/>
            </a:pPr>
            <a:r>
              <a:rPr lang="fr-CH" sz="1800" b="1" dirty="0" smtClean="0"/>
              <a:t>Une approche systématique  des objectifs agronomiques  visés par ces « nouveaux » couverts végétaux doit être élaborée: il faut en particulier tenir compte du devenir de l’azote fixé </a:t>
            </a:r>
          </a:p>
          <a:p>
            <a:pPr>
              <a:buFont typeface="+mj-lt"/>
              <a:buAutoNum type="arabicPeriod"/>
            </a:pPr>
            <a:endParaRPr lang="fr-CH" sz="1800" b="1" dirty="0" smtClean="0"/>
          </a:p>
          <a:p>
            <a:pPr>
              <a:buFont typeface="+mj-lt"/>
              <a:buAutoNum type="arabicPeriod"/>
            </a:pPr>
            <a:r>
              <a:rPr lang="fr-CH" sz="1800" b="1" dirty="0" smtClean="0"/>
              <a:t>Des mélanges  adaptés  à ces divers objectifs doivent être développés  (par qui ?) et proposés aux agriculteurs en tenant compte l’aspect économique de l’opération </a:t>
            </a:r>
          </a:p>
          <a:p>
            <a:endParaRPr lang="fr-CH" sz="18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28</a:t>
            </a:fld>
            <a:endParaRPr lang="de-CH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1052735"/>
            <a:ext cx="8229600" cy="863377"/>
          </a:xfrm>
        </p:spPr>
        <p:txBody>
          <a:bodyPr/>
          <a:lstStyle/>
          <a:p>
            <a:pPr algn="ctr"/>
            <a:r>
              <a:rPr lang="fr-CH" sz="2000" dirty="0" smtClean="0">
                <a:solidFill>
                  <a:schemeClr val="tx1"/>
                </a:solidFill>
                <a:ea typeface="ＭＳ Ｐゴシック" pitchFamily="34" charset="-128"/>
              </a:rPr>
              <a:t>Merci pour votre attention </a:t>
            </a:r>
            <a:r>
              <a:rPr lang="fr-CH" sz="2000" smtClean="0">
                <a:solidFill>
                  <a:schemeClr val="tx1"/>
                </a:solidFill>
                <a:ea typeface="ＭＳ Ｐゴシック" pitchFamily="34" charset="-128"/>
              </a:rPr>
              <a:t/>
            </a:r>
            <a:br>
              <a:rPr lang="fr-CH" sz="2000" smtClean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fr-CH" sz="2000" smtClean="0">
                <a:solidFill>
                  <a:schemeClr val="tx1"/>
                </a:solidFill>
                <a:ea typeface="ＭＳ Ｐゴシック" pitchFamily="34" charset="-128"/>
              </a:rPr>
              <a:t>Questions</a:t>
            </a:r>
            <a:r>
              <a:rPr lang="fr-CH" sz="2000" dirty="0" smtClean="0">
                <a:solidFill>
                  <a:schemeClr val="tx1"/>
                </a:solidFill>
                <a:ea typeface="ＭＳ Ｐゴシック" pitchFamily="34" charset="-128"/>
              </a:rPr>
              <a:t>, critiques et conseils…</a:t>
            </a:r>
            <a:br>
              <a:rPr lang="fr-CH" sz="2000" dirty="0" smtClean="0">
                <a:solidFill>
                  <a:schemeClr val="tx1"/>
                </a:solidFill>
                <a:ea typeface="ＭＳ Ｐゴシック" pitchFamily="34" charset="-128"/>
              </a:rPr>
            </a:br>
            <a:endParaRPr lang="fr-CH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29</a:t>
            </a:fld>
            <a:endParaRPr lang="de-CH"/>
          </a:p>
        </p:txBody>
      </p:sp>
      <p:pic>
        <p:nvPicPr>
          <p:cNvPr id="6" name="Espace réservé du contenu 5" descr="P10101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0008" y="2071688"/>
            <a:ext cx="5458883" cy="4094162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711671"/>
          </a:xfrm>
        </p:spPr>
        <p:txBody>
          <a:bodyPr/>
          <a:lstStyle/>
          <a:p>
            <a:pPr algn="ctr"/>
            <a:r>
              <a:rPr lang="fr-CH" sz="2000" dirty="0" smtClean="0">
                <a:solidFill>
                  <a:schemeClr val="tx1"/>
                </a:solidFill>
              </a:rPr>
              <a:t>1. Introduction</a:t>
            </a:r>
            <a:br>
              <a:rPr lang="fr-CH" sz="2000" dirty="0" smtClean="0">
                <a:solidFill>
                  <a:schemeClr val="tx1"/>
                </a:solidFill>
              </a:rPr>
            </a:br>
            <a:r>
              <a:rPr lang="fr-CH" sz="2000" dirty="0" smtClean="0">
                <a:solidFill>
                  <a:schemeClr val="tx1"/>
                </a:solidFill>
              </a:rPr>
              <a:t>Définition de quelques termes</a:t>
            </a:r>
            <a:endParaRPr lang="fr-CH" sz="20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30</a:t>
            </a:fld>
            <a:endParaRPr lang="de-CH"/>
          </a:p>
        </p:txBody>
      </p:sp>
      <p:sp>
        <p:nvSpPr>
          <p:cNvPr id="5" name="Rectangle 4"/>
          <p:cNvSpPr/>
          <p:nvPr/>
        </p:nvSpPr>
        <p:spPr>
          <a:xfrm>
            <a:off x="395536" y="1700808"/>
            <a:ext cx="828092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fr-CH" sz="2000" dirty="0" smtClean="0">
                <a:solidFill>
                  <a:srgbClr val="C00000"/>
                </a:solidFill>
                <a:latin typeface="+mj-lt"/>
                <a:ea typeface="ＭＳ Ｐゴシック" pitchFamily="34" charset="-128"/>
                <a:cs typeface="Times New Roman" pitchFamily="18" charset="0"/>
              </a:rPr>
              <a:t> Culture intercalaire </a:t>
            </a:r>
            <a:r>
              <a:rPr lang="fr-CH" sz="2000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= culture dérobée  </a:t>
            </a:r>
            <a:r>
              <a:rPr lang="fr-CH" sz="2000" i="1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(=  inter -</a:t>
            </a:r>
            <a:r>
              <a:rPr lang="fr-CH" sz="2000" i="1" dirty="0" err="1" smtClean="0">
                <a:latin typeface="+mj-lt"/>
                <a:ea typeface="ＭＳ Ｐゴシック" pitchFamily="34" charset="-128"/>
                <a:cs typeface="Times New Roman" pitchFamily="18" charset="0"/>
              </a:rPr>
              <a:t>crop</a:t>
            </a:r>
            <a:r>
              <a:rPr lang="fr-CH" sz="2000" i="1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  =  </a:t>
            </a:r>
            <a:r>
              <a:rPr lang="fr-CH" sz="2000" i="1" dirty="0" err="1" smtClean="0">
                <a:latin typeface="+mj-lt"/>
                <a:ea typeface="ＭＳ Ｐゴシック" pitchFamily="34" charset="-128"/>
                <a:cs typeface="Times New Roman" pitchFamily="18" charset="0"/>
              </a:rPr>
              <a:t>Zwichenkultur</a:t>
            </a:r>
            <a:r>
              <a:rPr lang="fr-CH" sz="2000" i="1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):</a:t>
            </a:r>
          </a:p>
          <a:p>
            <a:pPr>
              <a:buFontTx/>
              <a:buNone/>
            </a:pPr>
            <a:r>
              <a:rPr lang="fr-CH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En climat subtropical à tempéré, culture secondaire entre 2 cultures principales.</a:t>
            </a:r>
          </a:p>
          <a:p>
            <a:pPr algn="ctr">
              <a:buFontTx/>
              <a:buNone/>
            </a:pPr>
            <a:endParaRPr lang="fr-CH" sz="2000" dirty="0" smtClean="0">
              <a:latin typeface="+mj-lt"/>
              <a:ea typeface="ＭＳ Ｐゴシック" pitchFamily="34" charset="-128"/>
              <a:cs typeface="Times New Roman" pitchFamily="18" charset="0"/>
            </a:endParaRPr>
          </a:p>
          <a:p>
            <a:pPr algn="ctr">
              <a:buFontTx/>
              <a:buNone/>
            </a:pPr>
            <a:r>
              <a:rPr lang="fr-CH" sz="2000" dirty="0" smtClean="0">
                <a:solidFill>
                  <a:srgbClr val="C00000"/>
                </a:solidFill>
                <a:latin typeface="+mj-lt"/>
                <a:ea typeface="ＭＳ Ｐゴシック" pitchFamily="34" charset="-128"/>
                <a:cs typeface="Times New Roman" pitchFamily="18" charset="0"/>
              </a:rPr>
              <a:t>        Couverts végétaux </a:t>
            </a:r>
            <a:r>
              <a:rPr lang="fr-CH" sz="2000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= couverture de sol  </a:t>
            </a:r>
            <a:r>
              <a:rPr lang="fr-CH" sz="2000" i="1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(=  </a:t>
            </a:r>
            <a:r>
              <a:rPr lang="fr-CH" sz="2000" i="1" dirty="0" err="1" smtClean="0">
                <a:latin typeface="+mj-lt"/>
                <a:ea typeface="ＭＳ Ｐゴシック" pitchFamily="34" charset="-128"/>
                <a:cs typeface="Times New Roman" pitchFamily="18" charset="0"/>
              </a:rPr>
              <a:t>cover</a:t>
            </a:r>
            <a:r>
              <a:rPr lang="fr-CH" sz="2000" i="1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-</a:t>
            </a:r>
            <a:r>
              <a:rPr lang="fr-CH" sz="2000" i="1" dirty="0" err="1" smtClean="0">
                <a:latin typeface="+mj-lt"/>
                <a:ea typeface="ＭＳ Ｐゴシック" pitchFamily="34" charset="-128"/>
                <a:cs typeface="Times New Roman" pitchFamily="18" charset="0"/>
              </a:rPr>
              <a:t>crop</a:t>
            </a:r>
            <a:r>
              <a:rPr lang="fr-CH" sz="2000" i="1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  =  </a:t>
            </a:r>
            <a:r>
              <a:rPr lang="fr-CH" sz="2000" i="1" dirty="0" err="1" smtClean="0">
                <a:latin typeface="+mj-lt"/>
                <a:ea typeface="ＭＳ Ｐゴシック" pitchFamily="34" charset="-128"/>
                <a:cs typeface="Times New Roman" pitchFamily="18" charset="0"/>
              </a:rPr>
              <a:t>Bodenbedeckung</a:t>
            </a:r>
            <a:r>
              <a:rPr lang="fr-CH" sz="2000" i="1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):</a:t>
            </a:r>
          </a:p>
          <a:p>
            <a:pPr>
              <a:buFontTx/>
              <a:buNone/>
            </a:pPr>
            <a:r>
              <a:rPr lang="fr-CH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Culture intercalaire , non destinée à la vente, mais permettant de ne pas laisser le sol nu exposé aux éléments (pluie, vent, soleil, gel).</a:t>
            </a:r>
          </a:p>
          <a:p>
            <a:pPr>
              <a:buFontTx/>
              <a:buNone/>
            </a:pPr>
            <a:endParaRPr lang="fr-CH" dirty="0" smtClean="0">
              <a:latin typeface="+mj-lt"/>
              <a:ea typeface="ＭＳ Ｐゴシック" pitchFamily="34" charset="-128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fr-CH" sz="2000" dirty="0" smtClean="0">
                <a:solidFill>
                  <a:srgbClr val="C00000"/>
                </a:solidFill>
                <a:latin typeface="+mj-lt"/>
                <a:ea typeface="ＭＳ Ｐゴシック" pitchFamily="34" charset="-128"/>
                <a:cs typeface="Times New Roman" pitchFamily="18" charset="0"/>
              </a:rPr>
              <a:t>               Engrais vert  </a:t>
            </a:r>
            <a:r>
              <a:rPr lang="fr-CH" sz="2000" i="1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(=  green </a:t>
            </a:r>
            <a:r>
              <a:rPr lang="fr-CH" sz="2000" i="1" dirty="0" err="1" smtClean="0">
                <a:latin typeface="+mj-lt"/>
                <a:ea typeface="ＭＳ Ｐゴシック" pitchFamily="34" charset="-128"/>
                <a:cs typeface="Times New Roman" pitchFamily="18" charset="0"/>
              </a:rPr>
              <a:t>manure</a:t>
            </a:r>
            <a:r>
              <a:rPr lang="fr-CH" sz="2000" i="1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  =  </a:t>
            </a:r>
            <a:r>
              <a:rPr lang="fr-CH" sz="2000" i="1" dirty="0" err="1" smtClean="0">
                <a:latin typeface="+mj-lt"/>
                <a:ea typeface="ＭＳ Ｐゴシック" pitchFamily="34" charset="-128"/>
                <a:cs typeface="Times New Roman" pitchFamily="18" charset="0"/>
              </a:rPr>
              <a:t>Gründüngung</a:t>
            </a:r>
            <a:r>
              <a:rPr lang="fr-CH" sz="2000" i="1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):</a:t>
            </a:r>
          </a:p>
          <a:p>
            <a:pPr>
              <a:buFontTx/>
              <a:buNone/>
            </a:pPr>
            <a:r>
              <a:rPr lang="fr-CH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Culture intercalaire  (culture intercalaire, couvert végétal) avec comme but supplémentaire de recycler et de débloquer des éléments nutritifs du sol.</a:t>
            </a:r>
            <a:endParaRPr lang="fr-CH" i="1" dirty="0" smtClean="0">
              <a:latin typeface="+mj-lt"/>
              <a:ea typeface="ＭＳ Ｐゴシック" pitchFamily="34" charset="-128"/>
              <a:cs typeface="Times New Roman" pitchFamily="18" charset="0"/>
            </a:endParaRPr>
          </a:p>
          <a:p>
            <a:pPr>
              <a:buFontTx/>
              <a:buNone/>
            </a:pPr>
            <a:endParaRPr lang="fr-CH" dirty="0" smtClean="0">
              <a:latin typeface="+mj-lt"/>
              <a:ea typeface="ＭＳ Ｐゴシック" pitchFamily="34" charset="-128"/>
              <a:cs typeface="Times New Roman" pitchFamily="18" charset="0"/>
            </a:endParaRPr>
          </a:p>
          <a:p>
            <a:pPr algn="ctr">
              <a:buFontTx/>
              <a:buNone/>
            </a:pPr>
            <a:r>
              <a:rPr lang="fr-CH" sz="2000" dirty="0" smtClean="0">
                <a:solidFill>
                  <a:srgbClr val="C00000"/>
                </a:solidFill>
                <a:latin typeface="+mj-lt"/>
                <a:ea typeface="ＭＳ Ｐゴシック" pitchFamily="34" charset="-128"/>
                <a:cs typeface="Times New Roman" pitchFamily="18" charset="0"/>
              </a:rPr>
              <a:t> Culture associée </a:t>
            </a:r>
            <a:r>
              <a:rPr lang="fr-CH" sz="2000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= culture mixte </a:t>
            </a:r>
            <a:r>
              <a:rPr lang="fr-CH" sz="2000" i="1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(=  mixed-</a:t>
            </a:r>
            <a:r>
              <a:rPr lang="fr-CH" sz="2000" i="1" dirty="0" err="1" smtClean="0">
                <a:latin typeface="+mj-lt"/>
                <a:ea typeface="ＭＳ Ｐゴシック" pitchFamily="34" charset="-128"/>
                <a:cs typeface="Times New Roman" pitchFamily="18" charset="0"/>
              </a:rPr>
              <a:t>crop</a:t>
            </a:r>
            <a:r>
              <a:rPr lang="fr-CH" sz="2000" i="1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  =  </a:t>
            </a:r>
            <a:r>
              <a:rPr lang="fr-CH" sz="2000" i="1" dirty="0" err="1" smtClean="0">
                <a:latin typeface="+mj-lt"/>
                <a:ea typeface="ＭＳ Ｐゴシック" pitchFamily="34" charset="-128"/>
                <a:cs typeface="Times New Roman" pitchFamily="18" charset="0"/>
              </a:rPr>
              <a:t>gemischte</a:t>
            </a:r>
            <a:r>
              <a:rPr lang="fr-CH" sz="2000" i="1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fr-CH" sz="2000" i="1" dirty="0" err="1" smtClean="0">
                <a:latin typeface="+mj-lt"/>
                <a:ea typeface="ＭＳ Ｐゴシック" pitchFamily="34" charset="-128"/>
                <a:cs typeface="Times New Roman" pitchFamily="18" charset="0"/>
              </a:rPr>
              <a:t>Kultur</a:t>
            </a:r>
            <a:r>
              <a:rPr lang="fr-CH" sz="2000" i="1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):</a:t>
            </a:r>
          </a:p>
          <a:p>
            <a:pPr>
              <a:buFontTx/>
              <a:buNone/>
            </a:pPr>
            <a:r>
              <a:rPr lang="fr-CH" dirty="0" smtClean="0">
                <a:latin typeface="+mj-lt"/>
                <a:ea typeface="ＭＳ Ｐゴシック" pitchFamily="34" charset="-128"/>
                <a:cs typeface="Times New Roman" pitchFamily="18" charset="0"/>
              </a:rPr>
              <a:t>Culture de deux ou plusieurs espèces simultanément dans le même  espace de lieu (champ) et temps (période).</a:t>
            </a:r>
            <a:endParaRPr lang="fr-CH" dirty="0">
              <a:latin typeface="+mj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4650" y="773113"/>
            <a:ext cx="8229600" cy="423639"/>
          </a:xfrm>
        </p:spPr>
        <p:txBody>
          <a:bodyPr/>
          <a:lstStyle/>
          <a:p>
            <a:pPr algn="ctr"/>
            <a:r>
              <a:rPr lang="fr-CH" sz="1600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4.Résultats</a:t>
            </a:r>
            <a:br>
              <a:rPr lang="fr-CH" sz="1600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lang="fr-CH" sz="1600" dirty="0" smtClean="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Sensibilité au gel et aptitudes au semi direct</a:t>
            </a:r>
            <a:endParaRPr lang="fr-CH" sz="1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31</a:t>
            </a:fld>
            <a:endParaRPr lang="de-CH"/>
          </a:p>
        </p:txBody>
      </p:sp>
      <p:pic>
        <p:nvPicPr>
          <p:cNvPr id="5" name="Image 3" descr="P100063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861048"/>
            <a:ext cx="426561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340768"/>
            <a:ext cx="464400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556792"/>
            <a:ext cx="4276725" cy="2208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H" sz="1800" dirty="0" smtClean="0">
                <a:solidFill>
                  <a:schemeClr val="tx1"/>
                </a:solidFill>
              </a:rPr>
              <a:t>4. Résultats</a:t>
            </a:r>
            <a:r>
              <a:rPr lang="fr-CH" sz="2000" dirty="0" smtClean="0">
                <a:solidFill>
                  <a:schemeClr val="tx1"/>
                </a:solidFill>
              </a:rPr>
              <a:t/>
            </a:r>
            <a:br>
              <a:rPr lang="fr-CH" sz="2000" dirty="0" smtClean="0">
                <a:solidFill>
                  <a:schemeClr val="tx1"/>
                </a:solidFill>
              </a:rPr>
            </a:br>
            <a:r>
              <a:rPr lang="fr-CH" sz="1800" dirty="0" smtClean="0">
                <a:solidFill>
                  <a:schemeClr val="tx1"/>
                </a:solidFill>
                <a:ea typeface="ＭＳ Ｐゴシック" pitchFamily="34" charset="-128"/>
              </a:rPr>
              <a:t>Proportion de légumineuses dans les mélanges à la récolte (%) </a:t>
            </a:r>
            <a:r>
              <a:rPr lang="fr-CH" sz="2000" dirty="0" smtClean="0">
                <a:solidFill>
                  <a:schemeClr val="tx1"/>
                </a:solidFill>
                <a:ea typeface="ＭＳ Ｐゴシック" pitchFamily="34" charset="-128"/>
              </a:rPr>
              <a:t>         </a:t>
            </a:r>
            <a:r>
              <a:rPr lang="fr-CH" sz="2400" dirty="0" smtClean="0">
                <a:solidFill>
                  <a:schemeClr val="tx1"/>
                </a:solidFill>
                <a:ea typeface="ＭＳ Ｐゴシック" pitchFamily="34" charset="-128"/>
              </a:rPr>
              <a:t/>
            </a:r>
            <a:br>
              <a:rPr lang="fr-CH" sz="2400" dirty="0" smtClean="0">
                <a:solidFill>
                  <a:schemeClr val="tx1"/>
                </a:solidFill>
                <a:ea typeface="ＭＳ Ｐゴシック" pitchFamily="34" charset="-128"/>
              </a:rPr>
            </a:br>
            <a:endParaRPr lang="fr-CH" sz="24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DD4CC1-87C1-4324-876E-5F563B26DDE3}" type="slidenum">
              <a:rPr lang="de-CH" smtClean="0"/>
              <a:pPr>
                <a:defRPr/>
              </a:pPr>
              <a:t>32</a:t>
            </a:fld>
            <a:endParaRPr lang="de-CH"/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44825"/>
            <a:ext cx="7272808" cy="2304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221087"/>
            <a:ext cx="7272807" cy="2521025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asterfolie_HAFL_A4quer_en">
  <a:themeElements>
    <a:clrScheme name="Masterfolie_SHL_A4quer_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5B5B5B"/>
      </a:hlink>
      <a:folHlink>
        <a:srgbClr val="5B5B5B"/>
      </a:folHlink>
    </a:clrScheme>
    <a:fontScheme name="Masterfolie_SHL_A4quer_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folie_SHL_A4quer_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_SHL_A4quer_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_SHL_A4quer_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_SHL_A4quer_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_SHL_A4quer_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_SHL_A4quer_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_SHL_A4quer_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_SHL_A4quer_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_SHL_A4quer_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_SHL_A4quer_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_SHL_A4quer_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_SHL_A4quer_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_SHL_A4quer_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8F8F8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_SHL_A4quer_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8F8F8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_SHL_A4quer_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B5B5B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_SHL_A4quer_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B5B5B"/>
        </a:hlink>
        <a:folHlink>
          <a:srgbClr val="5B5B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Masterfolie_HAFL_A4quer_en</Template>
  <TotalTime>595</TotalTime>
  <Words>1744</Words>
  <Application>Microsoft Macintosh PowerPoint</Application>
  <PresentationFormat>Présentation à l'écran (4:3)</PresentationFormat>
  <Paragraphs>294</Paragraphs>
  <Slides>32</Slides>
  <Notes>12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3" baseType="lpstr">
      <vt:lpstr>Masterfolie_HAFL_A4quer_en</vt:lpstr>
      <vt:lpstr>Travail de master </vt:lpstr>
      <vt:lpstr>Table des matières</vt:lpstr>
      <vt:lpstr>1. Introduction: définition du problème</vt:lpstr>
      <vt:lpstr>1. Introduction: définition du problème</vt:lpstr>
      <vt:lpstr>1. Introduction: but du travail</vt:lpstr>
      <vt:lpstr>Présentation PowerPoint</vt:lpstr>
      <vt:lpstr>2. Etat de la recherche: bénéfices des couverts végétaux  </vt:lpstr>
      <vt:lpstr>N2-fixation world-wide estimation.</vt:lpstr>
      <vt:lpstr>Environmental impacts and benefits of 20 % legumes in crop rotation using LCA: case of Europe (Nemecek and al. 2007) </vt:lpstr>
      <vt:lpstr>Synthèse de l’ammoniaque: procédé Haber-Bosch</vt:lpstr>
      <vt:lpstr>Production mondiale d’engrais azoté selon Association européenne des producteurs d’engrais 2004 (Dawson 2011)</vt:lpstr>
      <vt:lpstr>Production d’engrais azotés en relation avec la population mondiale (Dawson 2011) </vt:lpstr>
      <vt:lpstr>2. Questions de recherches</vt:lpstr>
      <vt:lpstr>3. Matériel et méthode: choix des espèces   30 procédés: 27 légumineuses, un sol nu (contrôle),  2 espèces de référence</vt:lpstr>
      <vt:lpstr>3. Matériel et méthode: dispositif expérimental</vt:lpstr>
      <vt:lpstr>3. Matériel et méthode: dispositif expérimental et relevés</vt:lpstr>
      <vt:lpstr>3. Matériel et méthode: dispositif expérimental et relevés</vt:lpstr>
      <vt:lpstr>3. Matériel et méthode: analyses chimiques</vt:lpstr>
      <vt:lpstr>3. Matériel et méthode: abondance naturelle de l’isotope lourd N 15</vt:lpstr>
      <vt:lpstr>3. Matériel et méthode: analyses statistiques</vt:lpstr>
      <vt:lpstr> Les légumineuses étudiées ont  présentés des caractéristiques très variables:   à l’exemple des rendements en biomasse aérienne: 10 à 60 dt MS/ha </vt:lpstr>
      <vt:lpstr>4. Résultats  Développement spatial des biomasses très différents</vt:lpstr>
      <vt:lpstr> Dynamique de croissance:  </vt:lpstr>
      <vt:lpstr>4. Résultats une proportion d’adventices inférieure à 10%  </vt:lpstr>
      <vt:lpstr> 4. Résultats Valeurs Beta et azote dérivé de l’atmosphère par la méthode NA </vt:lpstr>
      <vt:lpstr>4.Résultats Valeurs Beta et azote dérivé de l’atmosphère par la méthode NA</vt:lpstr>
      <vt:lpstr>5. Conclusions</vt:lpstr>
      <vt:lpstr>5. Conclusions</vt:lpstr>
      <vt:lpstr>Merci pour votre attention  Questions, critiques et conseils… </vt:lpstr>
      <vt:lpstr>1. Introduction Définition de quelques termes</vt:lpstr>
      <vt:lpstr>4.Résultats Sensibilité au gel et aptitudes au semi direct</vt:lpstr>
      <vt:lpstr>4. Résultats Proportion de légumineuses dans les mélanges à la récolte (%)           </vt:lpstr>
    </vt:vector>
  </TitlesOfParts>
  <Company>Berner Fachhochschule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Rih1</dc:creator>
  <cp:lastModifiedBy>Bernard K</cp:lastModifiedBy>
  <cp:revision>133</cp:revision>
  <dcterms:created xsi:type="dcterms:W3CDTF">2012-05-16T15:54:34Z</dcterms:created>
  <dcterms:modified xsi:type="dcterms:W3CDTF">2012-11-03T07:49:53Z</dcterms:modified>
</cp:coreProperties>
</file>