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docx" ContentType="application/vnd.openxmlformats-officedocument.wordprocessingml.documen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embeddings/oleObject1.bin" ContentType="application/vnd.openxmlformats-officedocument.oleObject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  <p:sldMasterId id="2147483648" r:id="rId2"/>
  </p:sldMasterIdLst>
  <p:notesMasterIdLst>
    <p:notesMasterId r:id="rId23"/>
  </p:notesMasterIdLst>
  <p:sldIdLst>
    <p:sldId id="256" r:id="rId3"/>
    <p:sldId id="258" r:id="rId4"/>
    <p:sldId id="273" r:id="rId5"/>
    <p:sldId id="260" r:id="rId6"/>
    <p:sldId id="272" r:id="rId7"/>
    <p:sldId id="259" r:id="rId8"/>
    <p:sldId id="257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70" r:id="rId17"/>
    <p:sldId id="261" r:id="rId18"/>
    <p:sldId id="271" r:id="rId19"/>
    <p:sldId id="268" r:id="rId20"/>
    <p:sldId id="269" r:id="rId21"/>
    <p:sldId id="281" r:id="rId22"/>
  </p:sldIdLst>
  <p:sldSz cx="9144000" cy="6858000" type="screen4x3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2" autoAdjust="0"/>
    <p:restoredTop sz="94616" autoAdjust="0"/>
  </p:normalViewPr>
  <p:slideViewPr>
    <p:cSldViewPr snapToGrid="0" snapToObjects="1">
      <p:cViewPr varScale="1">
        <p:scale>
          <a:sx n="25" d="100"/>
          <a:sy n="25" d="100"/>
        </p:scale>
        <p:origin x="-2320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notesMaster" Target="notesMasters/notesMaster1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Daten%2030.9.09:Projekte%2012:BFE:Preise%201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valeurs!$I$2</c:f>
              <c:strCache>
                <c:ptCount val="1"/>
                <c:pt idx="0">
                  <c:v>paille</c:v>
                </c:pt>
              </c:strCache>
            </c:strRef>
          </c:tx>
          <c:spPr>
            <a:solidFill>
              <a:srgbClr val="660066"/>
            </a:solidFill>
          </c:spPr>
          <c:invertIfNegative val="0"/>
          <c:cat>
            <c:strRef>
              <c:f>valeurs!$H$3:$H$8</c:f>
              <c:strCache>
                <c:ptCount val="6"/>
                <c:pt idx="0">
                  <c:v>azote</c:v>
                </c:pt>
                <c:pt idx="1">
                  <c:v>azote soluble</c:v>
                </c:pt>
                <c:pt idx="2">
                  <c:v>phosphate</c:v>
                </c:pt>
                <c:pt idx="3">
                  <c:v>potasse</c:v>
                </c:pt>
                <c:pt idx="4">
                  <c:v>magnesium</c:v>
                </c:pt>
                <c:pt idx="5">
                  <c:v>matiere organique</c:v>
                </c:pt>
              </c:strCache>
            </c:strRef>
          </c:cat>
          <c:val>
            <c:numRef>
              <c:f>valeurs!$I$3:$I$8</c:f>
              <c:numCache>
                <c:formatCode>0.00</c:formatCode>
                <c:ptCount val="6"/>
                <c:pt idx="0">
                  <c:v>8.712</c:v>
                </c:pt>
                <c:pt idx="1">
                  <c:v>0.0</c:v>
                </c:pt>
                <c:pt idx="2">
                  <c:v>3.75936</c:v>
                </c:pt>
                <c:pt idx="3">
                  <c:v>11.616</c:v>
                </c:pt>
                <c:pt idx="4">
                  <c:v>0.66</c:v>
                </c:pt>
                <c:pt idx="5">
                  <c:v>30.0</c:v>
                </c:pt>
              </c:numCache>
            </c:numRef>
          </c:val>
        </c:ser>
        <c:ser>
          <c:idx val="1"/>
          <c:order val="1"/>
          <c:tx>
            <c:strRef>
              <c:f>valeurs!$J$2</c:f>
              <c:strCache>
                <c:ptCount val="1"/>
                <c:pt idx="0">
                  <c:v>compost</c:v>
                </c:pt>
              </c:strCache>
            </c:strRef>
          </c:tx>
          <c:invertIfNegative val="0"/>
          <c:cat>
            <c:strRef>
              <c:f>valeurs!$H$3:$H$8</c:f>
              <c:strCache>
                <c:ptCount val="6"/>
                <c:pt idx="0">
                  <c:v>azote</c:v>
                </c:pt>
                <c:pt idx="1">
                  <c:v>azote soluble</c:v>
                </c:pt>
                <c:pt idx="2">
                  <c:v>phosphate</c:v>
                </c:pt>
                <c:pt idx="3">
                  <c:v>potasse</c:v>
                </c:pt>
                <c:pt idx="4">
                  <c:v>magnesium</c:v>
                </c:pt>
                <c:pt idx="5">
                  <c:v>matiere organique</c:v>
                </c:pt>
              </c:strCache>
            </c:strRef>
          </c:cat>
          <c:val>
            <c:numRef>
              <c:f>valeurs!$J$3:$J$8</c:f>
              <c:numCache>
                <c:formatCode>0.00</c:formatCode>
                <c:ptCount val="6"/>
                <c:pt idx="0">
                  <c:v>10.8075</c:v>
                </c:pt>
                <c:pt idx="1">
                  <c:v>1.08075</c:v>
                </c:pt>
                <c:pt idx="2">
                  <c:v>5.428999999999998</c:v>
                </c:pt>
                <c:pt idx="3">
                  <c:v>6.050000000000001</c:v>
                </c:pt>
                <c:pt idx="4">
                  <c:v>3.25</c:v>
                </c:pt>
                <c:pt idx="5">
                  <c:v>15.0</c:v>
                </c:pt>
              </c:numCache>
            </c:numRef>
          </c:val>
        </c:ser>
        <c:ser>
          <c:idx val="2"/>
          <c:order val="2"/>
          <c:tx>
            <c:strRef>
              <c:f>valeurs!$K$2</c:f>
              <c:strCache>
                <c:ptCount val="1"/>
                <c:pt idx="0">
                  <c:v>digestat solide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valeurs!$H$3:$H$8</c:f>
              <c:strCache>
                <c:ptCount val="6"/>
                <c:pt idx="0">
                  <c:v>azote</c:v>
                </c:pt>
                <c:pt idx="1">
                  <c:v>azote soluble</c:v>
                </c:pt>
                <c:pt idx="2">
                  <c:v>phosphate</c:v>
                </c:pt>
                <c:pt idx="3">
                  <c:v>potasse</c:v>
                </c:pt>
                <c:pt idx="4">
                  <c:v>magnesium</c:v>
                </c:pt>
                <c:pt idx="5">
                  <c:v>matiere organique</c:v>
                </c:pt>
              </c:strCache>
            </c:strRef>
          </c:cat>
          <c:val>
            <c:numRef>
              <c:f>valeurs!$K$3:$K$8</c:f>
              <c:numCache>
                <c:formatCode>0.00</c:formatCode>
                <c:ptCount val="6"/>
                <c:pt idx="0">
                  <c:v>9.1509</c:v>
                </c:pt>
                <c:pt idx="1">
                  <c:v>0.92</c:v>
                </c:pt>
                <c:pt idx="2">
                  <c:v>5.189999999999999</c:v>
                </c:pt>
                <c:pt idx="3">
                  <c:v>5.09</c:v>
                </c:pt>
                <c:pt idx="4">
                  <c:v>2.8</c:v>
                </c:pt>
                <c:pt idx="5">
                  <c:v>11.0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09783992"/>
        <c:axId val="1809790328"/>
      </c:barChart>
      <c:catAx>
        <c:axId val="1809783992"/>
        <c:scaling>
          <c:orientation val="minMax"/>
        </c:scaling>
        <c:delete val="0"/>
        <c:axPos val="b"/>
        <c:majorTickMark val="out"/>
        <c:minorTickMark val="none"/>
        <c:tickLblPos val="nextTo"/>
        <c:crossAx val="1809790328"/>
        <c:crosses val="autoZero"/>
        <c:auto val="1"/>
        <c:lblAlgn val="ctr"/>
        <c:lblOffset val="100"/>
        <c:noMultiLvlLbl val="0"/>
      </c:catAx>
      <c:valAx>
        <c:axId val="1809790328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de-DE"/>
                  <a:t>fr</a:t>
                </a:r>
                <a:r>
                  <a:rPr lang="de-DE" baseline="0"/>
                  <a:t> par tonne</a:t>
                </a:r>
                <a:endParaRPr lang="de-DE"/>
              </a:p>
            </c:rich>
          </c:tx>
          <c:overlay val="0"/>
        </c:title>
        <c:numFmt formatCode="0.00" sourceLinked="1"/>
        <c:majorTickMark val="out"/>
        <c:minorTickMark val="none"/>
        <c:tickLblPos val="nextTo"/>
        <c:crossAx val="1809783992"/>
        <c:crosses val="autoZero"/>
        <c:crossBetween val="between"/>
      </c:valAx>
    </c:plotArea>
    <c:legend>
      <c:legendPos val="t"/>
      <c:overlay val="0"/>
    </c:legend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B17F4A-89A3-3C4B-BF39-C9555392BC28}" type="datetimeFigureOut">
              <a:rPr lang="de-DE" smtClean="0"/>
              <a:t>24.10.12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6671C0-ED88-C04B-B623-7EAFEF20E6D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424031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de-DE">
              <a:latin typeface="Times New Roman" charset="0"/>
            </a:endParaRPr>
          </a:p>
        </p:txBody>
      </p:sp>
      <p:sp>
        <p:nvSpPr>
          <p:cNvPr id="48132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686CEAAD-8BDB-1345-A473-06C3052F14B6}" type="slidenum">
              <a:rPr lang="de-CH" sz="1200"/>
              <a:pPr eaLnBrk="1" hangingPunct="1"/>
              <a:t>8</a:t>
            </a:fld>
            <a:endParaRPr lang="de-CH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44AEA426-D12B-404C-9012-C9984F2A943C}" type="slidenum">
              <a:rPr lang="de-CH" sz="1200"/>
              <a:pPr eaLnBrk="1" hangingPunct="1"/>
              <a:t>9</a:t>
            </a:fld>
            <a:endParaRPr lang="de-CH" sz="120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de-DE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411D927-FF75-884A-B3F3-B23BA56823A8}" type="slidenum">
              <a:rPr lang="de-CH" sz="1200"/>
              <a:pPr eaLnBrk="1" hangingPunct="1"/>
              <a:t>10</a:t>
            </a:fld>
            <a:endParaRPr lang="de-CH" sz="120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4537" cy="3414713"/>
          </a:xfrm>
          <a:solidFill>
            <a:srgbClr val="FFFFFF"/>
          </a:solidFill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905" y="4343144"/>
            <a:ext cx="5028986" cy="4113557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de-DE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7883F15B-1532-2744-A814-80342547F347}" type="slidenum">
              <a:rPr lang="de-CH" sz="1200"/>
              <a:pPr eaLnBrk="1" hangingPunct="1"/>
              <a:t>11</a:t>
            </a:fld>
            <a:endParaRPr lang="de-CH" sz="120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4537" cy="3414713"/>
          </a:xfrm>
          <a:solidFill>
            <a:srgbClr val="FFFFFF"/>
          </a:solidFill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905" y="4343144"/>
            <a:ext cx="5028986" cy="4113557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de-DE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BBC5FFD8-BD66-0A4C-8D0A-BCFDE9B90630}" type="slidenum">
              <a:rPr lang="de-CH" sz="1200"/>
              <a:pPr eaLnBrk="1" hangingPunct="1"/>
              <a:t>12</a:t>
            </a:fld>
            <a:endParaRPr lang="de-CH" sz="120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4537" cy="3414713"/>
          </a:xfrm>
          <a:solidFill>
            <a:srgbClr val="FFFFFF"/>
          </a:solidFill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905" y="4343144"/>
            <a:ext cx="5028986" cy="4113557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de-DE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3343A142-90AD-B640-BBF6-0B6FB49DFD4A}" type="slidenum">
              <a:rPr lang="de-CH" sz="1200"/>
              <a:pPr eaLnBrk="1" hangingPunct="1"/>
              <a:t>13</a:t>
            </a:fld>
            <a:endParaRPr lang="de-CH" sz="120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4537" cy="3414713"/>
          </a:xfrm>
          <a:solidFill>
            <a:srgbClr val="FFFFFF"/>
          </a:solidFill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905" y="4343144"/>
            <a:ext cx="5028986" cy="4113557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de-DE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95135BCB-BF1A-AB4F-ABCD-5E7AE0363443}" type="slidenum">
              <a:rPr lang="de-CH" sz="1200"/>
              <a:pPr eaLnBrk="1" hangingPunct="1"/>
              <a:t>14</a:t>
            </a:fld>
            <a:endParaRPr lang="de-CH" sz="120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4537" cy="3414713"/>
          </a:xfrm>
          <a:solidFill>
            <a:srgbClr val="FFFFFF"/>
          </a:solidFill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905" y="4343144"/>
            <a:ext cx="5028986" cy="4113557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de-DE">
              <a:latin typeface="Times New Roman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CH" smtClean="0"/>
              <a:t>Master-Untertitelformat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54366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39954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CH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953942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115954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CH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CH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7716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de-CH" smtClean="0"/>
              <a:t>Mastertitelformat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7883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7833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CH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667329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CH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916284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5581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85512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266556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60000" y="1252799"/>
            <a:ext cx="8632800" cy="5378400"/>
          </a:xfrm>
          <a:prstGeom prst="rect">
            <a:avLst/>
          </a:prstGeom>
        </p:spPr>
        <p:txBody>
          <a:bodyPr/>
          <a:lstStyle>
            <a:lvl1pPr>
              <a:buSzPct val="140000"/>
              <a:defRPr/>
            </a:lvl1pPr>
            <a:lvl2pPr>
              <a:buSzPct val="100000"/>
              <a:defRPr/>
            </a:lvl2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CH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643966" y="6565922"/>
            <a:ext cx="500034" cy="292079"/>
          </a:xfrm>
          <a:prstGeom prst="rect">
            <a:avLst/>
          </a:prstGeom>
        </p:spPr>
        <p:txBody>
          <a:bodyPr/>
          <a:lstStyle/>
          <a:p>
            <a:fld id="{A93F8E2A-838B-44FD-AD07-5936BF430CC5}" type="slidenum">
              <a:rPr lang="fr-CH" smtClean="0"/>
              <a:pPr/>
              <a:t>‹#›</a:t>
            </a:fld>
            <a:endParaRPr lang="fr-CH" dirty="0"/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360000" y="1"/>
            <a:ext cx="7318800" cy="948706"/>
          </a:xfrm>
          <a:prstGeom prst="rect">
            <a:avLst/>
          </a:prstGeom>
        </p:spPr>
        <p:txBody>
          <a:bodyPr/>
          <a:lstStyle/>
          <a:p>
            <a:r>
              <a:rPr lang="fr-FR" dirty="0" smtClean="0"/>
              <a:t>Cliquez pour modifier le style du titre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3101765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CH" smtClean="0"/>
              <a:t>Master-Untertitelformat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31105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CH" smtClean="0"/>
              <a:t>Master-Untertitelformat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FDA7E-5CAA-0C43-AFEC-5C17724C77F3}" type="datetimeFigureOut">
              <a:rPr lang="de-DE" smtClean="0"/>
              <a:t>24.10.12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8B26D-F19A-174C-9973-A808181CECF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785906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FDA7E-5CAA-0C43-AFEC-5C17724C77F3}" type="datetimeFigureOut">
              <a:rPr lang="de-DE" smtClean="0"/>
              <a:t>24.10.12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8B26D-F19A-174C-9973-A808181CECF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02325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CH" smtClean="0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FDA7E-5CAA-0C43-AFEC-5C17724C77F3}" type="datetimeFigureOut">
              <a:rPr lang="de-DE" smtClean="0"/>
              <a:t>24.10.12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8B26D-F19A-174C-9973-A808181CECF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03617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FDA7E-5CAA-0C43-AFEC-5C17724C77F3}" type="datetimeFigureOut">
              <a:rPr lang="de-DE" smtClean="0"/>
              <a:t>24.10.12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8B26D-F19A-174C-9973-A808181CECF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04394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CH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CH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FDA7E-5CAA-0C43-AFEC-5C17724C77F3}" type="datetimeFigureOut">
              <a:rPr lang="de-DE" smtClean="0"/>
              <a:t>24.10.12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8B26D-F19A-174C-9973-A808181CECF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93803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FDA7E-5CAA-0C43-AFEC-5C17724C77F3}" type="datetimeFigureOut">
              <a:rPr lang="de-DE" smtClean="0"/>
              <a:t>24.10.12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8B26D-F19A-174C-9973-A808181CECF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30950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FDA7E-5CAA-0C43-AFEC-5C17724C77F3}" type="datetimeFigureOut">
              <a:rPr lang="de-DE" smtClean="0"/>
              <a:t>24.10.12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8B26D-F19A-174C-9973-A808181CECF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51817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CH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FDA7E-5CAA-0C43-AFEC-5C17724C77F3}" type="datetimeFigureOut">
              <a:rPr lang="de-DE" smtClean="0"/>
              <a:t>24.10.12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8B26D-F19A-174C-9973-A808181CECF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803264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CH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FDA7E-5CAA-0C43-AFEC-5C17724C77F3}" type="datetimeFigureOut">
              <a:rPr lang="de-DE" smtClean="0"/>
              <a:t>24.10.12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8B26D-F19A-174C-9973-A808181CECF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250957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FDA7E-5CAA-0C43-AFEC-5C17724C77F3}" type="datetimeFigureOut">
              <a:rPr lang="de-DE" smtClean="0"/>
              <a:t>24.10.12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8B26D-F19A-174C-9973-A808181CECF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512208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FDA7E-5CAA-0C43-AFEC-5C17724C77F3}" type="datetimeFigureOut">
              <a:rPr lang="de-DE" smtClean="0"/>
              <a:t>24.10.12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8B26D-F19A-174C-9973-A808181CECF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639713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5.xml"/><Relationship Id="rId13" Type="http://schemas.openxmlformats.org/officeDocument/2006/relationships/theme" Target="../theme/theme2.xml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4" name="Text Box 12"/>
          <p:cNvSpPr txBox="1">
            <a:spLocks noChangeArrowheads="1"/>
          </p:cNvSpPr>
          <p:nvPr userDrawn="1"/>
        </p:nvSpPr>
        <p:spPr bwMode="auto">
          <a:xfrm rot="16200000">
            <a:off x="-2432050" y="3148013"/>
            <a:ext cx="5705475" cy="32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628650" eaLnBrk="0" hangingPunct="0">
              <a:lnSpc>
                <a:spcPct val="95000"/>
              </a:lnSpc>
              <a:defRPr/>
            </a:pPr>
            <a:r>
              <a:rPr lang="de-CH" sz="1600" b="1" dirty="0">
                <a:solidFill>
                  <a:schemeClr val="bg1"/>
                </a:solidFill>
                <a:ea typeface="+mn-ea"/>
                <a:cs typeface="+mn-cs"/>
              </a:rPr>
              <a:t>  </a:t>
            </a:r>
            <a:r>
              <a:rPr lang="de-CH" sz="1600" b="1" dirty="0" err="1" smtClean="0">
                <a:solidFill>
                  <a:schemeClr val="bg1"/>
                </a:solidFill>
                <a:ea typeface="+mn-ea"/>
                <a:cs typeface="+mn-cs"/>
              </a:rPr>
              <a:t>Jahrebericht</a:t>
            </a:r>
            <a:r>
              <a:rPr lang="de-CH" sz="1600" b="1" dirty="0" smtClean="0">
                <a:solidFill>
                  <a:schemeClr val="bg1"/>
                </a:solidFill>
                <a:ea typeface="+mn-ea"/>
                <a:cs typeface="+mn-cs"/>
              </a:rPr>
              <a:t> 10  </a:t>
            </a:r>
            <a:r>
              <a:rPr lang="de-CH" sz="1600" b="1" dirty="0">
                <a:solidFill>
                  <a:schemeClr val="bg1"/>
                </a:solidFill>
                <a:ea typeface="+mn-ea"/>
                <a:cs typeface="+mn-cs"/>
              </a:rPr>
              <a:t>Kompostier- und Vergärungsanlagen</a:t>
            </a:r>
          </a:p>
        </p:txBody>
      </p:sp>
      <p:sp>
        <p:nvSpPr>
          <p:cNvPr id="3085" name="Text Box 13"/>
          <p:cNvSpPr txBox="1">
            <a:spLocks noChangeArrowheads="1"/>
          </p:cNvSpPr>
          <p:nvPr userDrawn="1"/>
        </p:nvSpPr>
        <p:spPr bwMode="auto">
          <a:xfrm>
            <a:off x="971550" y="6188075"/>
            <a:ext cx="4535488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5000"/>
              </a:lnSpc>
              <a:defRPr/>
            </a:pPr>
            <a:r>
              <a:rPr lang="de-CH" sz="1600" b="1" dirty="0">
                <a:solidFill>
                  <a:schemeClr val="bg1"/>
                </a:solidFill>
                <a:ea typeface="+mn-ea"/>
                <a:cs typeface="+mn-cs"/>
              </a:rPr>
              <a:t>Inspektorat Chefinspektor Konrad Schleiss</a:t>
            </a:r>
          </a:p>
          <a:p>
            <a:pPr>
              <a:lnSpc>
                <a:spcPct val="95000"/>
              </a:lnSpc>
              <a:defRPr/>
            </a:pPr>
            <a:r>
              <a:rPr lang="de-CH" sz="1600" b="1" dirty="0" smtClean="0">
                <a:solidFill>
                  <a:schemeClr val="bg1"/>
                </a:solidFill>
                <a:ea typeface="+mn-ea"/>
                <a:cs typeface="+mn-cs"/>
              </a:rPr>
              <a:t>Mai 2011</a:t>
            </a:r>
            <a:endParaRPr lang="de-CH" sz="1600" b="1" dirty="0">
              <a:solidFill>
                <a:schemeClr val="bg1"/>
              </a:solidFill>
              <a:ea typeface="+mn-ea"/>
              <a:cs typeface="+mn-cs"/>
            </a:endParaRP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2950" y="6248400"/>
            <a:ext cx="2063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u="none">
                <a:latin typeface="Times New Roman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8400"/>
            <a:ext cx="3136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u="none">
                <a:latin typeface="Times New Roman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9" name="Text Box 4"/>
          <p:cNvSpPr txBox="1">
            <a:spLocks noChangeArrowheads="1"/>
          </p:cNvSpPr>
          <p:nvPr userDrawn="1"/>
        </p:nvSpPr>
        <p:spPr bwMode="auto">
          <a:xfrm>
            <a:off x="247650" y="-236538"/>
            <a:ext cx="1509713" cy="7094538"/>
          </a:xfrm>
          <a:prstGeom prst="rect">
            <a:avLst/>
          </a:prstGeom>
          <a:gradFill rotWithShape="1">
            <a:gsLst>
              <a:gs pos="0">
                <a:srgbClr val="33CCCC"/>
              </a:gs>
              <a:gs pos="100000">
                <a:srgbClr val="FFFFFF"/>
              </a:gs>
            </a:gsLst>
            <a:lin ang="0" scaled="1"/>
          </a:gradFill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200" u="sng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200" u="sng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eaLnBrk="0" hangingPunct="0">
              <a:defRPr sz="2200" u="sng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eaLnBrk="0" hangingPunct="0">
              <a:defRPr sz="2200" u="sng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eaLnBrk="0" hangingPunct="0">
              <a:defRPr sz="2200" u="sng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200" u="sng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200" u="sng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200" u="sng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200" u="sng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endParaRPr lang="de-CH" sz="3600" i="1" u="none" smtClean="0">
              <a:latin typeface="Formata Regular" charset="0"/>
            </a:endParaRPr>
          </a:p>
          <a:p>
            <a:pPr algn="ctr" eaLnBrk="1" hangingPunct="1">
              <a:defRPr/>
            </a:pPr>
            <a:endParaRPr lang="de-CH" sz="3600" i="1" u="none" smtClean="0">
              <a:latin typeface="Formata Regular" charset="0"/>
            </a:endParaRPr>
          </a:p>
          <a:p>
            <a:pPr algn="ctr" eaLnBrk="1" hangingPunct="1">
              <a:defRPr/>
            </a:pPr>
            <a:endParaRPr lang="de-CH" sz="3600" i="1" u="none" smtClean="0">
              <a:latin typeface="Formata Regular" charset="0"/>
            </a:endParaRPr>
          </a:p>
          <a:p>
            <a:pPr algn="ctr" eaLnBrk="1" hangingPunct="1">
              <a:defRPr/>
            </a:pPr>
            <a:endParaRPr lang="de-CH" sz="3600" i="1" u="none" smtClean="0">
              <a:latin typeface="Formata Regular" charset="0"/>
            </a:endParaRPr>
          </a:p>
          <a:p>
            <a:pPr algn="ctr" eaLnBrk="1" hangingPunct="1">
              <a:defRPr/>
            </a:pPr>
            <a:endParaRPr lang="de-CH" sz="3600" i="1" u="none" smtClean="0">
              <a:latin typeface="Formata Regular" charset="0"/>
            </a:endParaRPr>
          </a:p>
          <a:p>
            <a:pPr algn="ctr" eaLnBrk="1" hangingPunct="1">
              <a:defRPr/>
            </a:pPr>
            <a:endParaRPr lang="de-CH" sz="3600" i="1" u="none" smtClean="0">
              <a:latin typeface="Formata Regular" charset="0"/>
            </a:endParaRPr>
          </a:p>
          <a:p>
            <a:pPr algn="ctr" eaLnBrk="1" hangingPunct="1">
              <a:defRPr/>
            </a:pPr>
            <a:endParaRPr lang="de-CH" sz="3600" i="1" u="none" smtClean="0">
              <a:latin typeface="Formata Regular" charset="0"/>
            </a:endParaRPr>
          </a:p>
          <a:p>
            <a:pPr algn="ctr" eaLnBrk="1" hangingPunct="1">
              <a:defRPr/>
            </a:pPr>
            <a:endParaRPr lang="de-CH" sz="3600" i="1" u="none" smtClean="0">
              <a:latin typeface="Formata Regular" charset="0"/>
            </a:endParaRPr>
          </a:p>
          <a:p>
            <a:pPr algn="ctr" eaLnBrk="1" hangingPunct="1">
              <a:defRPr/>
            </a:pPr>
            <a:endParaRPr lang="de-CH" sz="3600" i="1" u="none" smtClean="0">
              <a:latin typeface="Formata Regular" charset="0"/>
            </a:endParaRPr>
          </a:p>
          <a:p>
            <a:pPr algn="ctr" eaLnBrk="1" hangingPunct="1">
              <a:defRPr/>
            </a:pPr>
            <a:endParaRPr lang="de-CH" sz="3300" i="1" u="none" smtClean="0">
              <a:latin typeface="Formata Regular" charset="0"/>
            </a:endParaRPr>
          </a:p>
          <a:p>
            <a:pPr algn="ctr" eaLnBrk="1" hangingPunct="1">
              <a:defRPr/>
            </a:pPr>
            <a:endParaRPr lang="de-CH" sz="3300" i="1" u="none" smtClean="0">
              <a:latin typeface="Formata Regular" charset="0"/>
            </a:endParaRPr>
          </a:p>
          <a:p>
            <a:pPr algn="ctr" eaLnBrk="1" hangingPunct="1">
              <a:defRPr/>
            </a:pPr>
            <a:endParaRPr lang="de-CH" sz="3300" i="1" u="none" smtClean="0">
              <a:latin typeface="Formata Regular" charset="0"/>
            </a:endParaRPr>
          </a:p>
          <a:p>
            <a:pPr algn="ctr" eaLnBrk="1" hangingPunct="1">
              <a:defRPr/>
            </a:pPr>
            <a:endParaRPr lang="en-GB" sz="3600" i="1" u="none" smtClean="0">
              <a:latin typeface="Formata Regular" charset="0"/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 userDrawn="1"/>
        </p:nvSpPr>
        <p:spPr bwMode="auto">
          <a:xfrm>
            <a:off x="584200" y="6337300"/>
            <a:ext cx="5227638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u="sng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200" u="sng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200" u="sng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200" u="sng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200" u="sng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u="sng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u="sng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u="sng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u="sng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sz="1500" b="1" i="1" u="none" dirty="0"/>
              <a:t>UMWEKO </a:t>
            </a:r>
            <a:r>
              <a:rPr lang="de-DE" sz="1500" b="1" i="1" u="none" dirty="0" err="1" smtClean="0"/>
              <a:t>Sarl</a:t>
            </a:r>
            <a:r>
              <a:rPr lang="de-DE" sz="1500" b="1" i="1" u="none" dirty="0" smtClean="0"/>
              <a:t>, Konrad </a:t>
            </a:r>
            <a:r>
              <a:rPr lang="de-DE" sz="1500" b="1" i="1" u="none" dirty="0"/>
              <a:t>Schleiss</a:t>
            </a:r>
          </a:p>
        </p:txBody>
      </p:sp>
      <p:sp>
        <p:nvSpPr>
          <p:cNvPr id="11" name="Line 6"/>
          <p:cNvSpPr>
            <a:spLocks noChangeShapeType="1"/>
          </p:cNvSpPr>
          <p:nvPr userDrawn="1"/>
        </p:nvSpPr>
        <p:spPr bwMode="auto">
          <a:xfrm>
            <a:off x="282575" y="762000"/>
            <a:ext cx="8861425" cy="2704"/>
          </a:xfrm>
          <a:prstGeom prst="line">
            <a:avLst/>
          </a:prstGeom>
          <a:noFill/>
          <a:ln w="38100">
            <a:solidFill>
              <a:srgbClr val="00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2" name="Line 7"/>
          <p:cNvSpPr>
            <a:spLocks noChangeShapeType="1"/>
          </p:cNvSpPr>
          <p:nvPr userDrawn="1"/>
        </p:nvSpPr>
        <p:spPr bwMode="auto">
          <a:xfrm flipH="1">
            <a:off x="193675" y="-71438"/>
            <a:ext cx="0" cy="7029451"/>
          </a:xfrm>
          <a:prstGeom prst="line">
            <a:avLst/>
          </a:prstGeom>
          <a:noFill/>
          <a:ln w="38100">
            <a:solidFill>
              <a:srgbClr val="00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251520" y="155575"/>
            <a:ext cx="881538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Mastertitelformat bearbeiten</a:t>
            </a:r>
          </a:p>
        </p:txBody>
      </p:sp>
      <p:sp>
        <p:nvSpPr>
          <p:cNvPr id="1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584200" y="1266825"/>
            <a:ext cx="8813800" cy="497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Mastertextformat bearbeiten</a:t>
            </a:r>
          </a:p>
          <a:p>
            <a:pPr lvl="1"/>
            <a:r>
              <a:rPr lang="en-GB"/>
              <a:t>Zweite Ebene</a:t>
            </a:r>
          </a:p>
          <a:p>
            <a:pPr lvl="2"/>
            <a:r>
              <a:rPr lang="en-GB"/>
              <a:t>Dritte Ebene</a:t>
            </a:r>
          </a:p>
          <a:p>
            <a:pPr lvl="3"/>
            <a:r>
              <a:rPr lang="en-GB"/>
              <a:t>Vierte Ebene</a:t>
            </a:r>
          </a:p>
          <a:p>
            <a:pPr lvl="4"/>
            <a:r>
              <a:rPr lang="en-GB"/>
              <a:t>Fünfte Ebene</a:t>
            </a:r>
          </a:p>
        </p:txBody>
      </p:sp>
      <p:pic>
        <p:nvPicPr>
          <p:cNvPr id="15" name="Picture 12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89" t="3236" r="10237" b="10738"/>
          <a:stretch>
            <a:fillRect/>
          </a:stretch>
        </p:blipFill>
        <p:spPr bwMode="auto">
          <a:xfrm>
            <a:off x="8100392" y="152400"/>
            <a:ext cx="960438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1400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400" b="1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7FDA7E-5CAA-0C43-AFEC-5C17724C77F3}" type="datetimeFigureOut">
              <a:rPr lang="de-DE" smtClean="0"/>
              <a:t>24.10.12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58B26D-F19A-174C-9973-A808181CECF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16630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oleObject" Target="../embeddings/oleObject1.bin"/><Relationship Id="rId5" Type="http://schemas.openxmlformats.org/officeDocument/2006/relationships/package" Target="../embeddings/Document_Microsoft_Word1.docx"/><Relationship Id="rId6" Type="http://schemas.openxmlformats.org/officeDocument/2006/relationships/image" Target="../media/image2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k.schleiss@bluewin.ch" TargetMode="External"/><Relationship Id="rId3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4904441" cy="1755775"/>
          </a:xfrm>
        </p:spPr>
        <p:txBody>
          <a:bodyPr>
            <a:normAutofit fontScale="90000"/>
          </a:bodyPr>
          <a:lstStyle/>
          <a:p>
            <a:r>
              <a:rPr lang="fr-CH" b="1" dirty="0"/>
              <a:t>Fonctions « biodiversité - humus »</a:t>
            </a:r>
            <a:r>
              <a:rPr lang="fr-CH" dirty="0"/>
              <a:t> 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4341231"/>
            <a:ext cx="4020849" cy="1297568"/>
          </a:xfrm>
        </p:spPr>
        <p:txBody>
          <a:bodyPr/>
          <a:lstStyle/>
          <a:p>
            <a:r>
              <a:rPr lang="fr-CH" b="1" dirty="0"/>
              <a:t>Finance et humus </a:t>
            </a:r>
            <a:r>
              <a:rPr lang="de-DE" dirty="0" smtClean="0">
                <a:effectLst/>
              </a:rPr>
              <a:t> </a:t>
            </a:r>
            <a:endParaRPr lang="de-DE" dirty="0"/>
          </a:p>
        </p:txBody>
      </p:sp>
      <p:pic>
        <p:nvPicPr>
          <p:cNvPr id="4" name="Bild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7213" y="1566655"/>
            <a:ext cx="2907382" cy="5043153"/>
          </a:xfrm>
          <a:prstGeom prst="rect">
            <a:avLst/>
          </a:prstGeom>
        </p:spPr>
      </p:pic>
      <p:graphicFrame>
        <p:nvGraphicFramePr>
          <p:cNvPr id="5" name="Obj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4454356"/>
              </p:ext>
            </p:extLst>
          </p:nvPr>
        </p:nvGraphicFramePr>
        <p:xfrm>
          <a:off x="456777" y="331477"/>
          <a:ext cx="6121400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Dokument" r:id="rId5" imgW="6121400" imgH="1447800" progId="Word.Document.12">
                  <p:embed/>
                </p:oleObj>
              </mc:Choice>
              <mc:Fallback>
                <p:oleObj name="Dokument" r:id="rId5" imgW="6121400" imgH="14478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56777" y="331477"/>
                        <a:ext cx="6121400" cy="144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feld 5"/>
          <p:cNvSpPr txBox="1"/>
          <p:nvPr/>
        </p:nvSpPr>
        <p:spPr>
          <a:xfrm>
            <a:off x="685800" y="5895833"/>
            <a:ext cx="3683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 smtClean="0"/>
              <a:t>Co-</a:t>
            </a:r>
            <a:r>
              <a:rPr lang="de-CH" dirty="0" err="1" smtClean="0"/>
              <a:t>auteur</a:t>
            </a:r>
            <a:r>
              <a:rPr lang="de-CH" dirty="0" smtClean="0"/>
              <a:t>: Jacques Fuchs, </a:t>
            </a:r>
            <a:r>
              <a:rPr lang="de-CH" dirty="0" err="1" smtClean="0"/>
              <a:t>Biophyt</a:t>
            </a:r>
            <a:r>
              <a:rPr lang="de-CH" dirty="0" smtClean="0"/>
              <a:t> SA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036374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55210" y="145750"/>
            <a:ext cx="7031589" cy="603816"/>
          </a:xfrm>
        </p:spPr>
        <p:txBody>
          <a:bodyPr/>
          <a:lstStyle/>
          <a:p>
            <a:r>
              <a:rPr lang="de-DE" dirty="0"/>
              <a:t>Bases legales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540700" y="1600200"/>
            <a:ext cx="7146100" cy="4525963"/>
          </a:xfrm>
        </p:spPr>
        <p:txBody>
          <a:bodyPr>
            <a:normAutofit/>
          </a:bodyPr>
          <a:lstStyle/>
          <a:p>
            <a:r>
              <a:rPr lang="fr-CH" dirty="0"/>
              <a:t>Loi sur la protection de l</a:t>
            </a:r>
            <a:r>
              <a:rPr lang="de-CH" dirty="0"/>
              <a:t>'</a:t>
            </a:r>
            <a:r>
              <a:rPr lang="fr-CH" dirty="0"/>
              <a:t>environnement (LPE)</a:t>
            </a:r>
            <a:br>
              <a:rPr lang="fr-CH" dirty="0"/>
            </a:br>
            <a:r>
              <a:rPr lang="fr-CH" i="1" dirty="0">
                <a:latin typeface="Arial" charset="0"/>
              </a:rPr>
              <a:t>But: protéger les hommes, les animaux et les plantes, leurs biocénoses et leurs biotopes, des atteintes nuisibles ou incommodantes, et conserver la fertilité du </a:t>
            </a:r>
            <a:r>
              <a:rPr lang="fr-CH" i="1" dirty="0" smtClean="0">
                <a:latin typeface="Arial" charset="0"/>
              </a:rPr>
              <a:t>sol</a:t>
            </a:r>
          </a:p>
          <a:p>
            <a:r>
              <a:rPr lang="fr-CH" i="1" dirty="0" smtClean="0">
                <a:latin typeface="Arial" charset="0"/>
              </a:rPr>
              <a:t>Définition fertilité du sol: pourquoi si compliqué? En comparaison la fertilité d’une vache: si elle porte…….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12060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Les </a:t>
            </a:r>
            <a:r>
              <a:rPr lang="de-DE" dirty="0" err="1" smtClean="0"/>
              <a:t>différentes</a:t>
            </a:r>
            <a:r>
              <a:rPr lang="de-DE" dirty="0" smtClean="0"/>
              <a:t> </a:t>
            </a:r>
            <a:r>
              <a:rPr lang="de-DE" dirty="0" err="1" smtClean="0"/>
              <a:t>fonctions</a:t>
            </a:r>
            <a:r>
              <a:rPr lang="de-DE" dirty="0" smtClean="0"/>
              <a:t> des </a:t>
            </a:r>
            <a:r>
              <a:rPr lang="de-DE" dirty="0" err="1" smtClean="0"/>
              <a:t>sols</a:t>
            </a:r>
            <a:endParaRPr lang="de-DE" dirty="0"/>
          </a:p>
        </p:txBody>
      </p:sp>
      <p:pic>
        <p:nvPicPr>
          <p:cNvPr id="4" name="Bild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200" y="1892300"/>
            <a:ext cx="7213600" cy="3073400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2050797" y="5655695"/>
            <a:ext cx="4914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Source: </a:t>
            </a:r>
            <a:r>
              <a:rPr lang="de-DE" dirty="0" err="1" smtClean="0"/>
              <a:t>Ofev</a:t>
            </a:r>
            <a:r>
              <a:rPr lang="de-DE" dirty="0" smtClean="0"/>
              <a:t>, </a:t>
            </a:r>
            <a:r>
              <a:rPr lang="de-DE" dirty="0"/>
              <a:t>Dossier Sol &gt; </a:t>
            </a:r>
            <a:r>
              <a:rPr lang="de-DE" dirty="0" err="1"/>
              <a:t>environnement</a:t>
            </a:r>
            <a:r>
              <a:rPr lang="de-DE" dirty="0"/>
              <a:t> 4/2011 </a:t>
            </a:r>
          </a:p>
        </p:txBody>
      </p:sp>
    </p:spTree>
    <p:extLst>
      <p:ext uri="{BB962C8B-B14F-4D97-AF65-F5344CB8AC3E}">
        <p14:creationId xmlns:p14="http://schemas.microsoft.com/office/powerpoint/2010/main" val="7057317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56080" y="274638"/>
            <a:ext cx="7030720" cy="528002"/>
          </a:xfrm>
        </p:spPr>
        <p:txBody>
          <a:bodyPr/>
          <a:lstStyle/>
          <a:p>
            <a:r>
              <a:rPr lang="de-DE" dirty="0" err="1" smtClean="0"/>
              <a:t>Fonctions</a:t>
            </a:r>
            <a:r>
              <a:rPr lang="de-DE" dirty="0" smtClean="0"/>
              <a:t> des </a:t>
            </a:r>
            <a:r>
              <a:rPr lang="de-DE" dirty="0" err="1" smtClean="0"/>
              <a:t>sols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320800" y="1600200"/>
            <a:ext cx="7366000" cy="4525963"/>
          </a:xfrm>
        </p:spPr>
        <p:txBody>
          <a:bodyPr>
            <a:normAutofit/>
          </a:bodyPr>
          <a:lstStyle/>
          <a:p>
            <a:pPr>
              <a:buFont typeface="Arial"/>
              <a:buChar char="•"/>
            </a:pPr>
            <a:r>
              <a:rPr lang="de-DE" dirty="0" err="1" smtClean="0"/>
              <a:t>production</a:t>
            </a:r>
            <a:r>
              <a:rPr lang="de-DE" dirty="0" smtClean="0"/>
              <a:t> de </a:t>
            </a:r>
            <a:r>
              <a:rPr lang="de-DE" dirty="0" err="1" smtClean="0"/>
              <a:t>plantes</a:t>
            </a:r>
            <a:r>
              <a:rPr lang="de-DE" dirty="0" smtClean="0"/>
              <a:t> (</a:t>
            </a:r>
            <a:r>
              <a:rPr lang="de-DE" dirty="0" err="1" smtClean="0"/>
              <a:t>sur</a:t>
            </a:r>
            <a:r>
              <a:rPr lang="de-DE" dirty="0" smtClean="0"/>
              <a:t> </a:t>
            </a:r>
            <a:r>
              <a:rPr lang="de-DE" dirty="0" err="1" smtClean="0"/>
              <a:t>sols</a:t>
            </a:r>
            <a:r>
              <a:rPr lang="de-DE" dirty="0" smtClean="0"/>
              <a:t> fertiles </a:t>
            </a:r>
            <a:r>
              <a:rPr lang="de-DE" dirty="0" err="1" smtClean="0"/>
              <a:t>sans</a:t>
            </a:r>
            <a:r>
              <a:rPr lang="de-DE" dirty="0" smtClean="0"/>
              <a:t> </a:t>
            </a:r>
            <a:r>
              <a:rPr lang="de-DE" dirty="0" err="1" smtClean="0"/>
              <a:t>érosion</a:t>
            </a:r>
            <a:r>
              <a:rPr lang="de-DE" dirty="0" smtClean="0"/>
              <a:t>, </a:t>
            </a:r>
            <a:r>
              <a:rPr lang="de-DE" dirty="0" err="1" smtClean="0"/>
              <a:t>avec</a:t>
            </a:r>
            <a:r>
              <a:rPr lang="de-DE" dirty="0" smtClean="0"/>
              <a:t> </a:t>
            </a:r>
            <a:r>
              <a:rPr lang="de-DE" dirty="0" err="1" smtClean="0"/>
              <a:t>grande</a:t>
            </a:r>
            <a:r>
              <a:rPr lang="de-DE" dirty="0" smtClean="0"/>
              <a:t> </a:t>
            </a:r>
            <a:r>
              <a:rPr lang="de-DE" dirty="0" err="1" smtClean="0"/>
              <a:t>rétention</a:t>
            </a:r>
            <a:r>
              <a:rPr lang="de-DE" dirty="0" smtClean="0"/>
              <a:t> </a:t>
            </a:r>
            <a:r>
              <a:rPr lang="de-DE" dirty="0" err="1" smtClean="0"/>
              <a:t>d‘eau</a:t>
            </a:r>
            <a:r>
              <a:rPr lang="de-DE" dirty="0" smtClean="0"/>
              <a:t> et </a:t>
            </a:r>
            <a:r>
              <a:rPr lang="de-DE" dirty="0" err="1" smtClean="0"/>
              <a:t>bonne</a:t>
            </a:r>
            <a:r>
              <a:rPr lang="de-DE" dirty="0" smtClean="0"/>
              <a:t> </a:t>
            </a:r>
            <a:r>
              <a:rPr lang="de-DE" dirty="0" err="1" smtClean="0"/>
              <a:t>aération</a:t>
            </a:r>
            <a:r>
              <a:rPr lang="de-DE" dirty="0" smtClean="0"/>
              <a:t>)</a:t>
            </a:r>
            <a:endParaRPr lang="de-DE" dirty="0"/>
          </a:p>
          <a:p>
            <a:pPr>
              <a:buFont typeface="Arial"/>
              <a:buChar char="•"/>
            </a:pPr>
            <a:r>
              <a:rPr lang="de-DE" dirty="0" err="1" smtClean="0"/>
              <a:t>régulation</a:t>
            </a:r>
            <a:r>
              <a:rPr lang="de-DE" dirty="0" smtClean="0"/>
              <a:t> de </a:t>
            </a:r>
            <a:r>
              <a:rPr lang="de-DE" dirty="0" err="1" smtClean="0"/>
              <a:t>l‘eau</a:t>
            </a:r>
            <a:r>
              <a:rPr lang="de-DE" dirty="0" smtClean="0"/>
              <a:t> et des </a:t>
            </a:r>
            <a:r>
              <a:rPr lang="de-DE" dirty="0" err="1" smtClean="0"/>
              <a:t>autres</a:t>
            </a:r>
            <a:r>
              <a:rPr lang="de-DE" dirty="0" smtClean="0"/>
              <a:t> </a:t>
            </a:r>
            <a:r>
              <a:rPr lang="de-DE" dirty="0" err="1" smtClean="0"/>
              <a:t>ressources</a:t>
            </a:r>
            <a:endParaRPr lang="de-DE" dirty="0"/>
          </a:p>
          <a:p>
            <a:pPr>
              <a:buFont typeface="Arial"/>
              <a:buChar char="•"/>
            </a:pPr>
            <a:r>
              <a:rPr lang="de-DE" dirty="0" err="1" smtClean="0"/>
              <a:t>habitat</a:t>
            </a:r>
            <a:r>
              <a:rPr lang="de-DE" dirty="0" smtClean="0"/>
              <a:t> et </a:t>
            </a:r>
            <a:r>
              <a:rPr lang="de-DE" dirty="0" err="1" smtClean="0"/>
              <a:t>nourriture</a:t>
            </a:r>
            <a:r>
              <a:rPr lang="de-DE" dirty="0" smtClean="0"/>
              <a:t> </a:t>
            </a:r>
            <a:r>
              <a:rPr lang="de-DE" dirty="0" err="1" smtClean="0"/>
              <a:t>pour</a:t>
            </a:r>
            <a:r>
              <a:rPr lang="de-DE" dirty="0" smtClean="0"/>
              <a:t> les divers </a:t>
            </a:r>
            <a:r>
              <a:rPr lang="de-DE" dirty="0" err="1" smtClean="0"/>
              <a:t>organismes</a:t>
            </a:r>
            <a:r>
              <a:rPr lang="de-DE" dirty="0" smtClean="0"/>
              <a:t> du </a:t>
            </a:r>
            <a:r>
              <a:rPr lang="de-DE" dirty="0" err="1" smtClean="0"/>
              <a:t>sol</a:t>
            </a:r>
            <a:r>
              <a:rPr lang="de-DE" dirty="0" smtClean="0"/>
              <a:t> (</a:t>
            </a:r>
            <a:r>
              <a:rPr lang="de-DE" dirty="0" err="1" smtClean="0"/>
              <a:t>biodiversité</a:t>
            </a:r>
            <a:r>
              <a:rPr lang="de-DE" dirty="0" smtClean="0"/>
              <a:t>)</a:t>
            </a:r>
          </a:p>
          <a:p>
            <a:pPr>
              <a:buFont typeface="Arial"/>
              <a:buChar char="•"/>
            </a:pPr>
            <a:r>
              <a:rPr lang="de-DE" dirty="0" err="1"/>
              <a:t>s</a:t>
            </a:r>
            <a:r>
              <a:rPr lang="de-DE" dirty="0" err="1" smtClean="0"/>
              <a:t>ource</a:t>
            </a:r>
            <a:r>
              <a:rPr lang="de-DE" dirty="0" smtClean="0"/>
              <a:t> de </a:t>
            </a:r>
            <a:r>
              <a:rPr lang="de-DE" dirty="0" err="1" smtClean="0"/>
              <a:t>matières</a:t>
            </a:r>
            <a:r>
              <a:rPr lang="de-DE" dirty="0" smtClean="0"/>
              <a:t> </a:t>
            </a:r>
            <a:r>
              <a:rPr lang="de-DE" dirty="0" err="1" smtClean="0"/>
              <a:t>premières</a:t>
            </a:r>
            <a:endParaRPr lang="de-DE" b="1" dirty="0"/>
          </a:p>
          <a:p>
            <a:pPr>
              <a:buFont typeface="Arial"/>
              <a:buChar char="•"/>
            </a:pPr>
            <a:r>
              <a:rPr lang="de-DE" dirty="0" err="1"/>
              <a:t>s</a:t>
            </a:r>
            <a:r>
              <a:rPr lang="de-DE" dirty="0" err="1" smtClean="0"/>
              <a:t>upport</a:t>
            </a:r>
            <a:r>
              <a:rPr lang="de-DE" dirty="0" smtClean="0"/>
              <a:t> </a:t>
            </a:r>
            <a:r>
              <a:rPr lang="de-DE" dirty="0" err="1" smtClean="0"/>
              <a:t>pour</a:t>
            </a:r>
            <a:r>
              <a:rPr lang="de-DE" dirty="0" smtClean="0"/>
              <a:t> les </a:t>
            </a:r>
            <a:r>
              <a:rPr lang="de-DE" dirty="0" err="1" smtClean="0"/>
              <a:t>constructions</a:t>
            </a:r>
            <a:endParaRPr lang="de-DE" b="1" dirty="0"/>
          </a:p>
          <a:p>
            <a:pPr>
              <a:buFont typeface="Arial"/>
              <a:buChar char="•"/>
            </a:pPr>
            <a:r>
              <a:rPr lang="de-DE" dirty="0" err="1" smtClean="0"/>
              <a:t>archivage</a:t>
            </a:r>
            <a:r>
              <a:rPr lang="de-DE" dirty="0" smtClean="0"/>
              <a:t> (par </a:t>
            </a:r>
            <a:r>
              <a:rPr lang="de-DE" dirty="0" err="1" smtClean="0"/>
              <a:t>sa</a:t>
            </a:r>
            <a:r>
              <a:rPr lang="de-DE" dirty="0" smtClean="0"/>
              <a:t> </a:t>
            </a:r>
            <a:r>
              <a:rPr lang="de-DE" dirty="0" err="1" smtClean="0"/>
              <a:t>longévité</a:t>
            </a:r>
            <a:r>
              <a:rPr lang="de-DE" dirty="0" smtClean="0"/>
              <a:t>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024738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72244" y="104106"/>
            <a:ext cx="7614556" cy="749565"/>
          </a:xfrm>
        </p:spPr>
        <p:txBody>
          <a:bodyPr/>
          <a:lstStyle/>
          <a:p>
            <a:r>
              <a:rPr lang="de-DE" dirty="0" smtClean="0"/>
              <a:t>Sol vivant et </a:t>
            </a:r>
            <a:r>
              <a:rPr lang="de-DE" dirty="0" err="1" smtClean="0"/>
              <a:t>matière</a:t>
            </a:r>
            <a:r>
              <a:rPr lang="de-DE" dirty="0" smtClean="0"/>
              <a:t> </a:t>
            </a:r>
            <a:r>
              <a:rPr lang="de-DE" dirty="0" err="1" smtClean="0"/>
              <a:t>organique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405368" y="1600200"/>
            <a:ext cx="7281432" cy="4525963"/>
          </a:xfrm>
        </p:spPr>
        <p:txBody>
          <a:bodyPr>
            <a:normAutofit/>
          </a:bodyPr>
          <a:lstStyle/>
          <a:p>
            <a:pPr>
              <a:buFont typeface="Arial"/>
              <a:buChar char="•"/>
            </a:pPr>
            <a:r>
              <a:rPr lang="de-DE" dirty="0" err="1" smtClean="0"/>
              <a:t>Matière</a:t>
            </a:r>
            <a:r>
              <a:rPr lang="de-DE" dirty="0" smtClean="0"/>
              <a:t> </a:t>
            </a:r>
            <a:r>
              <a:rPr lang="de-DE" dirty="0" err="1" smtClean="0"/>
              <a:t>organique</a:t>
            </a:r>
            <a:r>
              <a:rPr lang="de-DE" dirty="0" smtClean="0"/>
              <a:t> ≠ </a:t>
            </a:r>
            <a:r>
              <a:rPr lang="de-DE" dirty="0" err="1" smtClean="0"/>
              <a:t>humus</a:t>
            </a:r>
            <a:endParaRPr lang="de-DE" dirty="0" smtClean="0"/>
          </a:p>
          <a:p>
            <a:pPr>
              <a:buFont typeface="Arial"/>
              <a:buChar char="•"/>
            </a:pPr>
            <a:r>
              <a:rPr lang="de-DE" dirty="0" err="1" smtClean="0"/>
              <a:t>Est-ce</a:t>
            </a:r>
            <a:r>
              <a:rPr lang="de-DE" dirty="0" smtClean="0"/>
              <a:t> </a:t>
            </a:r>
            <a:r>
              <a:rPr lang="de-DE" dirty="0" err="1" smtClean="0"/>
              <a:t>que</a:t>
            </a:r>
            <a:r>
              <a:rPr lang="de-DE" dirty="0" smtClean="0"/>
              <a:t> le </a:t>
            </a:r>
            <a:r>
              <a:rPr lang="de-DE" dirty="0" err="1" smtClean="0"/>
              <a:t>sol</a:t>
            </a:r>
            <a:r>
              <a:rPr lang="de-DE" dirty="0" smtClean="0"/>
              <a:t> </a:t>
            </a:r>
            <a:r>
              <a:rPr lang="de-DE" dirty="0" err="1" smtClean="0"/>
              <a:t>est</a:t>
            </a:r>
            <a:r>
              <a:rPr lang="de-DE" dirty="0" smtClean="0"/>
              <a:t> </a:t>
            </a:r>
            <a:r>
              <a:rPr lang="de-DE" dirty="0" err="1" smtClean="0"/>
              <a:t>un</a:t>
            </a:r>
            <a:r>
              <a:rPr lang="de-DE" dirty="0" smtClean="0"/>
              <a:t> </a:t>
            </a:r>
            <a:r>
              <a:rPr lang="de-DE" dirty="0" err="1" smtClean="0"/>
              <a:t>être</a:t>
            </a:r>
            <a:r>
              <a:rPr lang="de-DE" dirty="0" smtClean="0"/>
              <a:t> vivant </a:t>
            </a:r>
            <a:r>
              <a:rPr lang="de-DE" dirty="0" err="1" smtClean="0"/>
              <a:t>ou</a:t>
            </a:r>
            <a:r>
              <a:rPr lang="de-DE" dirty="0" smtClean="0"/>
              <a:t> </a:t>
            </a:r>
            <a:r>
              <a:rPr lang="de-DE" dirty="0" err="1" smtClean="0"/>
              <a:t>juste</a:t>
            </a:r>
            <a:r>
              <a:rPr lang="de-DE" dirty="0" smtClean="0"/>
              <a:t> </a:t>
            </a:r>
            <a:r>
              <a:rPr lang="de-DE" dirty="0" err="1" smtClean="0"/>
              <a:t>une</a:t>
            </a:r>
            <a:r>
              <a:rPr lang="de-DE" dirty="0" smtClean="0"/>
              <a:t> </a:t>
            </a:r>
            <a:r>
              <a:rPr lang="de-DE" dirty="0" err="1" smtClean="0"/>
              <a:t>chose</a:t>
            </a:r>
            <a:r>
              <a:rPr lang="de-DE" dirty="0"/>
              <a:t> </a:t>
            </a:r>
            <a:r>
              <a:rPr lang="de-DE" dirty="0" smtClean="0"/>
              <a:t>(</a:t>
            </a:r>
            <a:r>
              <a:rPr lang="de-DE" dirty="0" err="1" smtClean="0"/>
              <a:t>salissante</a:t>
            </a:r>
            <a:r>
              <a:rPr lang="de-DE" dirty="0" smtClean="0"/>
              <a:t>)?</a:t>
            </a:r>
          </a:p>
          <a:p>
            <a:pPr>
              <a:buFont typeface="Arial"/>
              <a:buChar char="•"/>
            </a:pPr>
            <a:r>
              <a:rPr lang="de-DE" dirty="0" err="1" smtClean="0"/>
              <a:t>Un</a:t>
            </a:r>
            <a:r>
              <a:rPr lang="de-DE" dirty="0" smtClean="0"/>
              <a:t> </a:t>
            </a:r>
            <a:r>
              <a:rPr lang="de-DE" dirty="0" err="1" smtClean="0"/>
              <a:t>sol</a:t>
            </a:r>
            <a:r>
              <a:rPr lang="de-DE" dirty="0" smtClean="0"/>
              <a:t> fertile </a:t>
            </a:r>
            <a:r>
              <a:rPr lang="de-DE" dirty="0" err="1" smtClean="0"/>
              <a:t>respire</a:t>
            </a:r>
            <a:r>
              <a:rPr lang="de-DE" dirty="0" smtClean="0"/>
              <a:t> (10x plus de CO</a:t>
            </a:r>
            <a:r>
              <a:rPr lang="de-DE" baseline="-25000" dirty="0" smtClean="0"/>
              <a:t>2</a:t>
            </a:r>
            <a:r>
              <a:rPr lang="de-DE" dirty="0" smtClean="0"/>
              <a:t> </a:t>
            </a:r>
            <a:r>
              <a:rPr lang="de-DE" dirty="0" err="1" smtClean="0"/>
              <a:t>dans</a:t>
            </a:r>
            <a:r>
              <a:rPr lang="de-DE" dirty="0" smtClean="0"/>
              <a:t> le </a:t>
            </a:r>
            <a:r>
              <a:rPr lang="de-DE" dirty="0" err="1" smtClean="0"/>
              <a:t>sol</a:t>
            </a:r>
            <a:r>
              <a:rPr lang="de-DE" dirty="0" smtClean="0"/>
              <a:t> </a:t>
            </a:r>
            <a:r>
              <a:rPr lang="de-DE" dirty="0" err="1" smtClean="0"/>
              <a:t>que</a:t>
            </a:r>
            <a:r>
              <a:rPr lang="de-DE" dirty="0" smtClean="0"/>
              <a:t> </a:t>
            </a:r>
            <a:r>
              <a:rPr lang="de-DE" dirty="0" err="1" smtClean="0"/>
              <a:t>dans</a:t>
            </a:r>
            <a:r>
              <a:rPr lang="de-DE" dirty="0" smtClean="0"/>
              <a:t> </a:t>
            </a:r>
            <a:r>
              <a:rPr lang="de-DE" dirty="0" err="1" smtClean="0"/>
              <a:t>l‘air</a:t>
            </a:r>
            <a:r>
              <a:rPr lang="de-DE" dirty="0" smtClean="0"/>
              <a:t>). </a:t>
            </a:r>
            <a:r>
              <a:rPr lang="de-DE" dirty="0" err="1" smtClean="0"/>
              <a:t>Ses</a:t>
            </a:r>
            <a:r>
              <a:rPr lang="de-DE" dirty="0" smtClean="0"/>
              <a:t> </a:t>
            </a:r>
            <a:r>
              <a:rPr lang="de-DE" dirty="0" err="1" smtClean="0"/>
              <a:t>organismes</a:t>
            </a:r>
            <a:r>
              <a:rPr lang="de-DE" dirty="0" smtClean="0"/>
              <a:t> </a:t>
            </a:r>
            <a:r>
              <a:rPr lang="de-DE" dirty="0" err="1" smtClean="0"/>
              <a:t>ont</a:t>
            </a:r>
            <a:r>
              <a:rPr lang="de-DE" dirty="0" smtClean="0"/>
              <a:t> </a:t>
            </a:r>
            <a:r>
              <a:rPr lang="de-DE" dirty="0" err="1" smtClean="0"/>
              <a:t>besoin</a:t>
            </a:r>
            <a:r>
              <a:rPr lang="de-DE" dirty="0" smtClean="0"/>
              <a:t> de </a:t>
            </a:r>
            <a:r>
              <a:rPr lang="de-DE" dirty="0" err="1" smtClean="0"/>
              <a:t>nourriture</a:t>
            </a:r>
            <a:r>
              <a:rPr lang="de-DE" dirty="0" smtClean="0"/>
              <a:t>. La </a:t>
            </a:r>
            <a:r>
              <a:rPr lang="de-DE" dirty="0" err="1" smtClean="0"/>
              <a:t>matière</a:t>
            </a:r>
            <a:r>
              <a:rPr lang="de-DE" dirty="0" smtClean="0"/>
              <a:t> </a:t>
            </a:r>
            <a:r>
              <a:rPr lang="de-DE" dirty="0" err="1" smtClean="0"/>
              <a:t>organique</a:t>
            </a:r>
            <a:r>
              <a:rPr lang="de-DE" dirty="0" smtClean="0"/>
              <a:t> </a:t>
            </a:r>
            <a:r>
              <a:rPr lang="de-DE" dirty="0" err="1" smtClean="0"/>
              <a:t>amène</a:t>
            </a:r>
            <a:r>
              <a:rPr lang="de-DE" dirty="0" smtClean="0"/>
              <a:t> </a:t>
            </a:r>
            <a:r>
              <a:rPr lang="de-DE" dirty="0" err="1" smtClean="0"/>
              <a:t>l‘énergie</a:t>
            </a:r>
            <a:r>
              <a:rPr lang="de-DE" dirty="0" smtClean="0"/>
              <a:t> et </a:t>
            </a:r>
            <a:r>
              <a:rPr lang="de-DE" dirty="0" err="1" smtClean="0"/>
              <a:t>selon</a:t>
            </a:r>
            <a:r>
              <a:rPr lang="de-DE" dirty="0" smtClean="0"/>
              <a:t> </a:t>
            </a:r>
            <a:r>
              <a:rPr lang="de-DE" dirty="0" err="1" smtClean="0"/>
              <a:t>sa</a:t>
            </a:r>
            <a:r>
              <a:rPr lang="de-DE" dirty="0" smtClean="0"/>
              <a:t> </a:t>
            </a:r>
            <a:r>
              <a:rPr lang="de-DE" dirty="0" err="1" smtClean="0"/>
              <a:t>qualité</a:t>
            </a:r>
            <a:r>
              <a:rPr lang="de-DE" dirty="0" smtClean="0"/>
              <a:t> </a:t>
            </a:r>
            <a:r>
              <a:rPr lang="de-DE" dirty="0" err="1" smtClean="0"/>
              <a:t>aussi</a:t>
            </a:r>
            <a:r>
              <a:rPr lang="de-DE" dirty="0" smtClean="0"/>
              <a:t> des </a:t>
            </a:r>
            <a:r>
              <a:rPr lang="de-DE" dirty="0" err="1" smtClean="0"/>
              <a:t>protéines</a:t>
            </a:r>
            <a:r>
              <a:rPr lang="de-DE" dirty="0" smtClean="0"/>
              <a:t> (</a:t>
            </a:r>
            <a:r>
              <a:rPr lang="de-DE" dirty="0" err="1" smtClean="0"/>
              <a:t>tout</a:t>
            </a:r>
            <a:r>
              <a:rPr lang="de-DE" dirty="0" smtClean="0"/>
              <a:t> </a:t>
            </a:r>
            <a:r>
              <a:rPr lang="de-DE" dirty="0" err="1" smtClean="0"/>
              <a:t>pour</a:t>
            </a:r>
            <a:r>
              <a:rPr lang="de-DE" dirty="0" smtClean="0"/>
              <a:t> </a:t>
            </a:r>
            <a:r>
              <a:rPr lang="de-DE" dirty="0" err="1" smtClean="0"/>
              <a:t>une</a:t>
            </a:r>
            <a:r>
              <a:rPr lang="de-DE" dirty="0" smtClean="0"/>
              <a:t> </a:t>
            </a:r>
            <a:r>
              <a:rPr lang="de-DE" dirty="0" err="1" smtClean="0"/>
              <a:t>nourriture</a:t>
            </a:r>
            <a:r>
              <a:rPr lang="de-DE" dirty="0" smtClean="0"/>
              <a:t> </a:t>
            </a:r>
            <a:r>
              <a:rPr lang="de-DE" dirty="0" err="1" smtClean="0"/>
              <a:t>équilibrée</a:t>
            </a:r>
            <a:r>
              <a:rPr lang="de-DE" dirty="0" smtClean="0"/>
              <a:t>)</a:t>
            </a:r>
          </a:p>
          <a:p>
            <a:pPr>
              <a:buFont typeface="Arial"/>
              <a:buChar char="•"/>
            </a:pPr>
            <a:r>
              <a:rPr lang="de-DE" dirty="0" err="1" smtClean="0"/>
              <a:t>Un</a:t>
            </a:r>
            <a:r>
              <a:rPr lang="de-DE" dirty="0" smtClean="0"/>
              <a:t> </a:t>
            </a:r>
            <a:r>
              <a:rPr lang="de-DE" dirty="0" err="1" smtClean="0"/>
              <a:t>sol</a:t>
            </a:r>
            <a:r>
              <a:rPr lang="de-DE" dirty="0" smtClean="0"/>
              <a:t> vivant </a:t>
            </a:r>
            <a:r>
              <a:rPr lang="de-DE" dirty="0" err="1" smtClean="0"/>
              <a:t>donne</a:t>
            </a:r>
            <a:r>
              <a:rPr lang="de-DE" dirty="0" smtClean="0"/>
              <a:t> à </a:t>
            </a:r>
            <a:r>
              <a:rPr lang="de-DE" dirty="0" err="1" smtClean="0"/>
              <a:t>vivre</a:t>
            </a:r>
            <a:r>
              <a:rPr lang="de-DE" dirty="0" smtClean="0"/>
              <a:t> à plus </a:t>
            </a:r>
            <a:r>
              <a:rPr lang="de-DE" dirty="0" err="1" smtClean="0"/>
              <a:t>d‘espèces</a:t>
            </a:r>
            <a:r>
              <a:rPr lang="de-DE" dirty="0" smtClean="0"/>
              <a:t> </a:t>
            </a:r>
            <a:r>
              <a:rPr lang="de-DE" dirty="0" err="1" smtClean="0"/>
              <a:t>qu‘un</a:t>
            </a:r>
            <a:r>
              <a:rPr lang="de-DE" dirty="0" smtClean="0"/>
              <a:t> </a:t>
            </a:r>
            <a:r>
              <a:rPr lang="de-DE" dirty="0" err="1" smtClean="0"/>
              <a:t>sol</a:t>
            </a:r>
            <a:r>
              <a:rPr lang="de-DE" dirty="0" smtClean="0"/>
              <a:t> </a:t>
            </a:r>
            <a:r>
              <a:rPr lang="de-DE" dirty="0" err="1" smtClean="0"/>
              <a:t>minéral</a:t>
            </a:r>
            <a:r>
              <a:rPr lang="de-DE" dirty="0" smtClean="0"/>
              <a:t>. </a:t>
            </a:r>
            <a:r>
              <a:rPr lang="de-DE" dirty="0" err="1" smtClean="0"/>
              <a:t>C‘est</a:t>
            </a:r>
            <a:r>
              <a:rPr lang="de-DE" dirty="0" smtClean="0"/>
              <a:t> </a:t>
            </a:r>
            <a:r>
              <a:rPr lang="de-DE" dirty="0" err="1" smtClean="0"/>
              <a:t>voulu</a:t>
            </a:r>
            <a:r>
              <a:rPr lang="de-DE" dirty="0" smtClean="0"/>
              <a:t>?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938954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33679"/>
            <a:ext cx="8229600" cy="735233"/>
          </a:xfrm>
        </p:spPr>
        <p:txBody>
          <a:bodyPr/>
          <a:lstStyle/>
          <a:p>
            <a:r>
              <a:rPr lang="de-DE" dirty="0"/>
              <a:t>Le </a:t>
            </a:r>
            <a:r>
              <a:rPr lang="de-DE" dirty="0" err="1"/>
              <a:t>sol</a:t>
            </a:r>
            <a:r>
              <a:rPr lang="de-DE" dirty="0"/>
              <a:t> </a:t>
            </a:r>
            <a:r>
              <a:rPr lang="de-DE" dirty="0" err="1"/>
              <a:t>est</a:t>
            </a:r>
            <a:r>
              <a:rPr lang="de-DE" dirty="0"/>
              <a:t> </a:t>
            </a:r>
            <a:r>
              <a:rPr lang="de-DE" dirty="0" err="1"/>
              <a:t>considéré</a:t>
            </a:r>
            <a:r>
              <a:rPr lang="de-DE" dirty="0"/>
              <a:t> </a:t>
            </a:r>
            <a:r>
              <a:rPr lang="de-DE" dirty="0" err="1"/>
              <a:t>comme</a:t>
            </a:r>
            <a:r>
              <a:rPr lang="de-DE" dirty="0"/>
              <a:t> fertile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01884" y="1600200"/>
            <a:ext cx="7984915" cy="4525963"/>
          </a:xfrm>
        </p:spPr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lphaLcPeriod"/>
            </a:pPr>
            <a:r>
              <a:rPr lang="de-DE" dirty="0" err="1"/>
              <a:t>s’il</a:t>
            </a:r>
            <a:r>
              <a:rPr lang="de-DE" dirty="0"/>
              <a:t> </a:t>
            </a:r>
            <a:r>
              <a:rPr lang="de-DE" dirty="0" err="1"/>
              <a:t>présente</a:t>
            </a:r>
            <a:r>
              <a:rPr lang="de-DE" dirty="0"/>
              <a:t> </a:t>
            </a:r>
            <a:r>
              <a:rPr lang="de-DE" dirty="0" err="1"/>
              <a:t>une</a:t>
            </a:r>
            <a:r>
              <a:rPr lang="de-DE" dirty="0"/>
              <a:t> </a:t>
            </a:r>
            <a:r>
              <a:rPr lang="de-DE" dirty="0" err="1"/>
              <a:t>biocénose</a:t>
            </a:r>
            <a:r>
              <a:rPr lang="de-DE" dirty="0"/>
              <a:t> </a:t>
            </a:r>
            <a:r>
              <a:rPr lang="de-DE" dirty="0" err="1"/>
              <a:t>diversifiée</a:t>
            </a:r>
            <a:r>
              <a:rPr lang="de-DE" dirty="0"/>
              <a:t> et </a:t>
            </a:r>
            <a:r>
              <a:rPr lang="de-DE" dirty="0" err="1"/>
              <a:t>biologiquement</a:t>
            </a:r>
            <a:r>
              <a:rPr lang="de-DE" dirty="0"/>
              <a:t> </a:t>
            </a:r>
            <a:r>
              <a:rPr lang="de-DE" dirty="0" err="1"/>
              <a:t>active</a:t>
            </a:r>
            <a:r>
              <a:rPr lang="de-DE" dirty="0"/>
              <a:t>, </a:t>
            </a:r>
            <a:r>
              <a:rPr lang="de-DE" dirty="0" err="1"/>
              <a:t>une</a:t>
            </a:r>
            <a:r>
              <a:rPr lang="de-DE" dirty="0"/>
              <a:t> </a:t>
            </a:r>
            <a:r>
              <a:rPr lang="de-DE" dirty="0" err="1"/>
              <a:t>structure</a:t>
            </a:r>
            <a:r>
              <a:rPr lang="de-DE" dirty="0"/>
              <a:t> </a:t>
            </a:r>
            <a:r>
              <a:rPr lang="de-DE" dirty="0" err="1"/>
              <a:t>typique</a:t>
            </a:r>
            <a:r>
              <a:rPr lang="de-DE" dirty="0"/>
              <a:t> </a:t>
            </a:r>
            <a:r>
              <a:rPr lang="de-DE" dirty="0" err="1"/>
              <a:t>pour</a:t>
            </a:r>
            <a:r>
              <a:rPr lang="de-DE" dirty="0"/>
              <a:t> </a:t>
            </a:r>
            <a:r>
              <a:rPr lang="de-DE" dirty="0" err="1"/>
              <a:t>sa</a:t>
            </a:r>
            <a:r>
              <a:rPr lang="de-DE" dirty="0"/>
              <a:t> </a:t>
            </a:r>
            <a:r>
              <a:rPr lang="de-DE" dirty="0" err="1"/>
              <a:t>station</a:t>
            </a:r>
            <a:r>
              <a:rPr lang="de-DE" dirty="0"/>
              <a:t> et </a:t>
            </a:r>
            <a:r>
              <a:rPr lang="de-DE" dirty="0" err="1"/>
              <a:t>une</a:t>
            </a:r>
            <a:r>
              <a:rPr lang="de-DE" dirty="0"/>
              <a:t> </a:t>
            </a:r>
            <a:r>
              <a:rPr lang="de-DE" dirty="0" err="1"/>
              <a:t>capacité</a:t>
            </a:r>
            <a:r>
              <a:rPr lang="de-DE" dirty="0"/>
              <a:t> de </a:t>
            </a:r>
            <a:r>
              <a:rPr lang="de-DE" dirty="0" err="1"/>
              <a:t>décomposition</a:t>
            </a:r>
            <a:r>
              <a:rPr lang="de-DE" dirty="0"/>
              <a:t> </a:t>
            </a:r>
            <a:r>
              <a:rPr lang="de-DE" dirty="0" err="1"/>
              <a:t>intacte</a:t>
            </a:r>
            <a:r>
              <a:rPr lang="de-DE" dirty="0" smtClean="0"/>
              <a:t>;</a:t>
            </a:r>
          </a:p>
          <a:p>
            <a:pPr marL="514350" indent="-514350">
              <a:buFont typeface="+mj-lt"/>
              <a:buAutoNum type="alphaLcPeriod"/>
            </a:pPr>
            <a:r>
              <a:rPr lang="de-DE" dirty="0" err="1"/>
              <a:t>s’il</a:t>
            </a:r>
            <a:r>
              <a:rPr lang="de-DE" dirty="0"/>
              <a:t> </a:t>
            </a:r>
            <a:r>
              <a:rPr lang="de-DE" dirty="0" err="1"/>
              <a:t>permet</a:t>
            </a:r>
            <a:r>
              <a:rPr lang="de-DE" dirty="0"/>
              <a:t> </a:t>
            </a:r>
            <a:r>
              <a:rPr lang="de-DE" dirty="0" err="1"/>
              <a:t>aux</a:t>
            </a:r>
            <a:r>
              <a:rPr lang="de-DE" dirty="0"/>
              <a:t> </a:t>
            </a:r>
            <a:r>
              <a:rPr lang="de-DE" dirty="0" err="1"/>
              <a:t>plantes</a:t>
            </a:r>
            <a:r>
              <a:rPr lang="de-DE" dirty="0"/>
              <a:t> et </a:t>
            </a:r>
            <a:r>
              <a:rPr lang="de-DE" dirty="0" err="1"/>
              <a:t>aux</a:t>
            </a:r>
            <a:r>
              <a:rPr lang="de-DE" dirty="0"/>
              <a:t> </a:t>
            </a:r>
            <a:r>
              <a:rPr lang="de-DE" dirty="0" err="1"/>
              <a:t>associations</a:t>
            </a:r>
            <a:r>
              <a:rPr lang="de-DE" dirty="0"/>
              <a:t> </a:t>
            </a:r>
            <a:r>
              <a:rPr lang="de-DE" dirty="0" err="1"/>
              <a:t>végétales</a:t>
            </a:r>
            <a:r>
              <a:rPr lang="de-DE" dirty="0"/>
              <a:t> </a:t>
            </a:r>
            <a:r>
              <a:rPr lang="de-DE" dirty="0" err="1"/>
              <a:t>naturelles</a:t>
            </a:r>
            <a:r>
              <a:rPr lang="de-DE" dirty="0"/>
              <a:t> </a:t>
            </a:r>
            <a:r>
              <a:rPr lang="de-DE" dirty="0" err="1"/>
              <a:t>ou</a:t>
            </a:r>
            <a:r>
              <a:rPr lang="de-DE" dirty="0"/>
              <a:t> </a:t>
            </a:r>
            <a:r>
              <a:rPr lang="de-DE" dirty="0" err="1"/>
              <a:t>cultivées</a:t>
            </a:r>
            <a:r>
              <a:rPr lang="de-DE" dirty="0"/>
              <a:t> de </a:t>
            </a:r>
            <a:r>
              <a:rPr lang="de-DE" dirty="0" err="1"/>
              <a:t>croître</a:t>
            </a:r>
            <a:r>
              <a:rPr lang="de-DE" dirty="0"/>
              <a:t> et de se </a:t>
            </a:r>
            <a:r>
              <a:rPr lang="de-DE" dirty="0" err="1"/>
              <a:t>développer</a:t>
            </a:r>
            <a:r>
              <a:rPr lang="de-DE" dirty="0"/>
              <a:t> </a:t>
            </a:r>
            <a:r>
              <a:rPr lang="de-DE" dirty="0" err="1"/>
              <a:t>normalement</a:t>
            </a:r>
            <a:r>
              <a:rPr lang="de-DE" dirty="0"/>
              <a:t> et ne </a:t>
            </a:r>
            <a:r>
              <a:rPr lang="de-DE" dirty="0" err="1"/>
              <a:t>nuit</a:t>
            </a:r>
            <a:r>
              <a:rPr lang="de-DE" dirty="0"/>
              <a:t> </a:t>
            </a:r>
            <a:r>
              <a:rPr lang="de-DE" dirty="0" err="1"/>
              <a:t>pas</a:t>
            </a:r>
            <a:r>
              <a:rPr lang="de-DE" dirty="0"/>
              <a:t> à </a:t>
            </a:r>
            <a:r>
              <a:rPr lang="de-DE" dirty="0" err="1"/>
              <a:t>leurs</a:t>
            </a:r>
            <a:r>
              <a:rPr lang="de-DE" dirty="0"/>
              <a:t> </a:t>
            </a:r>
            <a:r>
              <a:rPr lang="de-DE" dirty="0" err="1"/>
              <a:t>propriétés</a:t>
            </a:r>
            <a:r>
              <a:rPr lang="de-DE" dirty="0" smtClean="0"/>
              <a:t>;</a:t>
            </a:r>
          </a:p>
          <a:p>
            <a:pPr marL="514350" indent="-514350">
              <a:buFont typeface="+mj-lt"/>
              <a:buAutoNum type="alphaLcPeriod"/>
            </a:pPr>
            <a:r>
              <a:rPr lang="de-DE" dirty="0"/>
              <a:t>si les </a:t>
            </a:r>
            <a:r>
              <a:rPr lang="de-DE" dirty="0" err="1"/>
              <a:t>fourrages</a:t>
            </a:r>
            <a:r>
              <a:rPr lang="de-DE" dirty="0"/>
              <a:t> et les </a:t>
            </a:r>
            <a:r>
              <a:rPr lang="de-DE" dirty="0" err="1"/>
              <a:t>denrées</a:t>
            </a:r>
            <a:r>
              <a:rPr lang="de-DE" dirty="0"/>
              <a:t> </a:t>
            </a:r>
            <a:r>
              <a:rPr lang="de-DE" dirty="0" err="1"/>
              <a:t>végétales</a:t>
            </a:r>
            <a:r>
              <a:rPr lang="de-DE" dirty="0"/>
              <a:t> </a:t>
            </a:r>
            <a:r>
              <a:rPr lang="de-DE" dirty="0" err="1"/>
              <a:t>qu’il</a:t>
            </a:r>
            <a:r>
              <a:rPr lang="de-DE" dirty="0"/>
              <a:t> </a:t>
            </a:r>
            <a:r>
              <a:rPr lang="de-DE" dirty="0" err="1"/>
              <a:t>fournit</a:t>
            </a:r>
            <a:r>
              <a:rPr lang="de-DE" dirty="0"/>
              <a:t> </a:t>
            </a:r>
            <a:r>
              <a:rPr lang="de-DE" dirty="0" err="1"/>
              <a:t>sont</a:t>
            </a:r>
            <a:r>
              <a:rPr lang="de-DE" dirty="0"/>
              <a:t> de </a:t>
            </a:r>
            <a:r>
              <a:rPr lang="de-DE" dirty="0" err="1"/>
              <a:t>bonne</a:t>
            </a:r>
            <a:r>
              <a:rPr lang="de-DE" dirty="0"/>
              <a:t> </a:t>
            </a:r>
            <a:r>
              <a:rPr lang="de-DE" dirty="0" err="1"/>
              <a:t>qualité</a:t>
            </a:r>
            <a:r>
              <a:rPr lang="de-DE" dirty="0"/>
              <a:t> et ne </a:t>
            </a:r>
            <a:r>
              <a:rPr lang="de-DE" dirty="0" err="1"/>
              <a:t>menacent</a:t>
            </a:r>
            <a:r>
              <a:rPr lang="de-DE" dirty="0"/>
              <a:t> </a:t>
            </a:r>
            <a:r>
              <a:rPr lang="de-DE" dirty="0" err="1"/>
              <a:t>pas</a:t>
            </a:r>
            <a:r>
              <a:rPr lang="de-DE" dirty="0"/>
              <a:t> la </a:t>
            </a:r>
            <a:r>
              <a:rPr lang="de-DE" dirty="0" err="1"/>
              <a:t>santé</a:t>
            </a:r>
            <a:r>
              <a:rPr lang="de-DE" dirty="0"/>
              <a:t> de </a:t>
            </a:r>
            <a:r>
              <a:rPr lang="de-DE" dirty="0" err="1"/>
              <a:t>l’homme</a:t>
            </a:r>
            <a:r>
              <a:rPr lang="de-DE" dirty="0"/>
              <a:t> et des </a:t>
            </a:r>
            <a:r>
              <a:rPr lang="de-DE" dirty="0" err="1"/>
              <a:t>animaux</a:t>
            </a:r>
            <a:r>
              <a:rPr lang="de-DE" dirty="0" smtClean="0"/>
              <a:t>;</a:t>
            </a:r>
          </a:p>
          <a:p>
            <a:pPr marL="514350" indent="-514350">
              <a:buFont typeface="+mj-lt"/>
              <a:buAutoNum type="alphaLcPeriod"/>
            </a:pPr>
            <a:r>
              <a:rPr lang="de-DE" dirty="0"/>
              <a:t>si </a:t>
            </a:r>
            <a:r>
              <a:rPr lang="de-DE" dirty="0" err="1"/>
              <a:t>son</a:t>
            </a:r>
            <a:r>
              <a:rPr lang="de-DE" dirty="0"/>
              <a:t> </a:t>
            </a:r>
            <a:r>
              <a:rPr lang="de-DE" dirty="0" err="1"/>
              <a:t>ingestion</a:t>
            </a:r>
            <a:r>
              <a:rPr lang="de-DE" dirty="0"/>
              <a:t> </a:t>
            </a:r>
            <a:r>
              <a:rPr lang="de-DE" dirty="0" err="1"/>
              <a:t>ou</a:t>
            </a:r>
            <a:r>
              <a:rPr lang="de-DE" dirty="0"/>
              <a:t> </a:t>
            </a:r>
            <a:r>
              <a:rPr lang="de-DE" dirty="0" err="1"/>
              <a:t>inhalation</a:t>
            </a:r>
            <a:r>
              <a:rPr lang="de-DE" dirty="0"/>
              <a:t> ne </a:t>
            </a:r>
            <a:r>
              <a:rPr lang="de-DE" dirty="0" err="1"/>
              <a:t>menace</a:t>
            </a:r>
            <a:r>
              <a:rPr lang="de-DE" dirty="0"/>
              <a:t> </a:t>
            </a:r>
            <a:r>
              <a:rPr lang="de-DE" dirty="0" err="1"/>
              <a:t>pas</a:t>
            </a:r>
            <a:r>
              <a:rPr lang="de-DE" dirty="0"/>
              <a:t> la </a:t>
            </a:r>
            <a:r>
              <a:rPr lang="de-DE" dirty="0" err="1"/>
              <a:t>santé</a:t>
            </a:r>
            <a:r>
              <a:rPr lang="de-DE" dirty="0"/>
              <a:t> de </a:t>
            </a:r>
            <a:r>
              <a:rPr lang="de-DE" dirty="0" err="1"/>
              <a:t>l’homme</a:t>
            </a:r>
            <a:r>
              <a:rPr lang="de-DE" dirty="0"/>
              <a:t> et des </a:t>
            </a:r>
            <a:r>
              <a:rPr lang="de-DE" dirty="0" err="1"/>
              <a:t>animaux</a:t>
            </a:r>
            <a:r>
              <a:rPr lang="de-D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12755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32080"/>
            <a:ext cx="8229600" cy="731520"/>
          </a:xfrm>
        </p:spPr>
        <p:txBody>
          <a:bodyPr>
            <a:normAutofit/>
          </a:bodyPr>
          <a:lstStyle/>
          <a:p>
            <a:r>
              <a:rPr lang="de-DE" dirty="0" err="1" smtClean="0"/>
              <a:t>Définitions</a:t>
            </a:r>
            <a:r>
              <a:rPr lang="de-DE" dirty="0" smtClean="0"/>
              <a:t> </a:t>
            </a:r>
            <a:r>
              <a:rPr lang="de-DE" dirty="0" err="1" smtClean="0"/>
              <a:t>scientifique</a:t>
            </a:r>
            <a:r>
              <a:rPr lang="de-DE" dirty="0" smtClean="0"/>
              <a:t> „</a:t>
            </a:r>
            <a:r>
              <a:rPr lang="de-DE" dirty="0" err="1" smtClean="0"/>
              <a:t>agroscope</a:t>
            </a:r>
            <a:r>
              <a:rPr lang="de-DE" dirty="0" smtClean="0"/>
              <a:t>“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026160" y="1600200"/>
            <a:ext cx="7660640" cy="4525963"/>
          </a:xfrm>
        </p:spPr>
        <p:txBody>
          <a:bodyPr>
            <a:normAutofit/>
          </a:bodyPr>
          <a:lstStyle/>
          <a:p>
            <a:pPr>
              <a:buFont typeface="Arial"/>
              <a:buChar char="•"/>
            </a:pPr>
            <a:r>
              <a:rPr lang="de-DE" b="1" dirty="0" err="1" smtClean="0"/>
              <a:t>Parce-que</a:t>
            </a:r>
            <a:r>
              <a:rPr lang="de-DE" b="1" dirty="0" smtClean="0"/>
              <a:t> la </a:t>
            </a:r>
            <a:r>
              <a:rPr lang="de-DE" b="1" dirty="0" err="1" smtClean="0"/>
              <a:t>définition</a:t>
            </a:r>
            <a:r>
              <a:rPr lang="de-DE" b="1" dirty="0" smtClean="0"/>
              <a:t> de </a:t>
            </a:r>
            <a:r>
              <a:rPr lang="de-DE" b="1" dirty="0" err="1" smtClean="0"/>
              <a:t>fertilité</a:t>
            </a:r>
            <a:r>
              <a:rPr lang="de-DE" b="1" dirty="0" smtClean="0"/>
              <a:t> du </a:t>
            </a:r>
            <a:r>
              <a:rPr lang="de-DE" b="1" dirty="0" err="1" smtClean="0"/>
              <a:t>sol</a:t>
            </a:r>
            <a:r>
              <a:rPr lang="de-DE" b="1" dirty="0" smtClean="0"/>
              <a:t> </a:t>
            </a:r>
            <a:r>
              <a:rPr lang="de-DE" b="1" dirty="0" err="1" smtClean="0"/>
              <a:t>est</a:t>
            </a:r>
            <a:r>
              <a:rPr lang="de-DE" b="1" dirty="0" smtClean="0"/>
              <a:t> </a:t>
            </a:r>
            <a:r>
              <a:rPr lang="de-DE" b="1" dirty="0" err="1" smtClean="0"/>
              <a:t>trop</a:t>
            </a:r>
            <a:r>
              <a:rPr lang="de-DE" b="1" dirty="0" smtClean="0"/>
              <a:t> </a:t>
            </a:r>
            <a:r>
              <a:rPr lang="de-DE" b="1" dirty="0" err="1" smtClean="0"/>
              <a:t>compliquée</a:t>
            </a:r>
            <a:r>
              <a:rPr lang="de-DE" b="1" dirty="0" smtClean="0"/>
              <a:t> </a:t>
            </a:r>
            <a:r>
              <a:rPr lang="de-DE" b="1" dirty="0" err="1" smtClean="0"/>
              <a:t>pour</a:t>
            </a:r>
            <a:r>
              <a:rPr lang="de-DE" b="1" dirty="0" smtClean="0"/>
              <a:t> en faire </a:t>
            </a:r>
            <a:r>
              <a:rPr lang="de-DE" b="1" dirty="0" err="1" smtClean="0"/>
              <a:t>un</a:t>
            </a:r>
            <a:r>
              <a:rPr lang="de-DE" b="1" dirty="0" smtClean="0"/>
              <a:t> </a:t>
            </a:r>
            <a:r>
              <a:rPr lang="de-DE" b="1" dirty="0" err="1" smtClean="0"/>
              <a:t>programme</a:t>
            </a:r>
            <a:r>
              <a:rPr lang="de-DE" b="1" dirty="0" smtClean="0"/>
              <a:t>, les </a:t>
            </a:r>
            <a:r>
              <a:rPr lang="de-DE" b="1" dirty="0" err="1" smtClean="0"/>
              <a:t>scientifiques</a:t>
            </a:r>
            <a:r>
              <a:rPr lang="de-DE" b="1" dirty="0" smtClean="0"/>
              <a:t> du </a:t>
            </a:r>
            <a:r>
              <a:rPr lang="de-DE" b="1" dirty="0" err="1" smtClean="0"/>
              <a:t>sol</a:t>
            </a:r>
            <a:r>
              <a:rPr lang="de-DE" b="1" dirty="0" smtClean="0"/>
              <a:t> </a:t>
            </a:r>
            <a:r>
              <a:rPr lang="de-DE" b="1" dirty="0" err="1" smtClean="0"/>
              <a:t>parle</a:t>
            </a:r>
            <a:r>
              <a:rPr lang="de-DE" b="1" dirty="0" smtClean="0"/>
              <a:t> </a:t>
            </a:r>
            <a:r>
              <a:rPr lang="de-DE" b="1" dirty="0" err="1" smtClean="0"/>
              <a:t>pour</a:t>
            </a:r>
            <a:r>
              <a:rPr lang="de-DE" b="1" dirty="0" smtClean="0"/>
              <a:t> les </a:t>
            </a:r>
            <a:r>
              <a:rPr lang="de-DE" b="1" dirty="0" err="1" smtClean="0"/>
              <a:t>sols</a:t>
            </a:r>
            <a:r>
              <a:rPr lang="de-DE" b="1" dirty="0" smtClean="0"/>
              <a:t> </a:t>
            </a:r>
            <a:r>
              <a:rPr lang="de-DE" b="1" dirty="0" err="1" smtClean="0"/>
              <a:t>agricoles</a:t>
            </a:r>
            <a:r>
              <a:rPr lang="de-DE" b="1" dirty="0" smtClean="0"/>
              <a:t> </a:t>
            </a:r>
            <a:r>
              <a:rPr lang="de-DE" b="1" dirty="0" err="1" smtClean="0"/>
              <a:t>plutôt</a:t>
            </a:r>
            <a:r>
              <a:rPr lang="de-DE" b="1" dirty="0" smtClean="0"/>
              <a:t> de </a:t>
            </a:r>
            <a:r>
              <a:rPr lang="de-DE" b="1" dirty="0" err="1" smtClean="0"/>
              <a:t>qualité</a:t>
            </a:r>
            <a:r>
              <a:rPr lang="de-DE" b="1" dirty="0" smtClean="0"/>
              <a:t> du sol... </a:t>
            </a:r>
            <a:endParaRPr lang="de-DE" dirty="0" smtClean="0"/>
          </a:p>
          <a:p>
            <a:pPr>
              <a:buFont typeface="Arial"/>
              <a:buChar char="•"/>
            </a:pPr>
            <a:r>
              <a:rPr lang="de-DE" dirty="0" smtClean="0"/>
              <a:t>Les </a:t>
            </a:r>
            <a:r>
              <a:rPr lang="de-DE" dirty="0" err="1" smtClean="0"/>
              <a:t>fonctions</a:t>
            </a:r>
            <a:r>
              <a:rPr lang="de-DE" dirty="0" smtClean="0"/>
              <a:t> du </a:t>
            </a:r>
            <a:r>
              <a:rPr lang="de-DE" dirty="0" err="1" smtClean="0"/>
              <a:t>sol</a:t>
            </a:r>
            <a:r>
              <a:rPr lang="de-DE" dirty="0" smtClean="0"/>
              <a:t> ne se </a:t>
            </a:r>
            <a:r>
              <a:rPr lang="de-DE" dirty="0" err="1" smtClean="0"/>
              <a:t>laissent</a:t>
            </a:r>
            <a:r>
              <a:rPr lang="de-DE" dirty="0" smtClean="0"/>
              <a:t> </a:t>
            </a:r>
            <a:r>
              <a:rPr lang="de-DE" dirty="0" err="1" smtClean="0"/>
              <a:t>pas</a:t>
            </a:r>
            <a:r>
              <a:rPr lang="de-DE" dirty="0" smtClean="0"/>
              <a:t> </a:t>
            </a:r>
            <a:r>
              <a:rPr lang="de-DE" dirty="0" err="1" smtClean="0"/>
              <a:t>mesurer</a:t>
            </a:r>
            <a:r>
              <a:rPr lang="de-DE" dirty="0" smtClean="0"/>
              <a:t> </a:t>
            </a:r>
            <a:r>
              <a:rPr lang="de-DE" dirty="0" err="1" smtClean="0"/>
              <a:t>avec</a:t>
            </a:r>
            <a:r>
              <a:rPr lang="de-DE" dirty="0" smtClean="0"/>
              <a:t> </a:t>
            </a:r>
            <a:r>
              <a:rPr lang="de-DE" b="1" dirty="0" err="1" smtClean="0"/>
              <a:t>un</a:t>
            </a:r>
            <a:r>
              <a:rPr lang="de-DE" b="1" dirty="0" smtClean="0"/>
              <a:t> </a:t>
            </a:r>
            <a:r>
              <a:rPr lang="de-DE" b="1" dirty="0" err="1" smtClean="0"/>
              <a:t>seul</a:t>
            </a:r>
            <a:r>
              <a:rPr lang="de-DE" b="1" dirty="0" smtClean="0"/>
              <a:t> </a:t>
            </a:r>
            <a:r>
              <a:rPr lang="de-DE" dirty="0" err="1" smtClean="0"/>
              <a:t>paramètre</a:t>
            </a:r>
            <a:endParaRPr lang="de-DE" dirty="0"/>
          </a:p>
          <a:p>
            <a:pPr>
              <a:buFont typeface="Arial"/>
              <a:buChar char="•"/>
            </a:pPr>
            <a:r>
              <a:rPr lang="de-DE" dirty="0" smtClean="0"/>
              <a:t>La </a:t>
            </a:r>
            <a:r>
              <a:rPr lang="de-DE" dirty="0" err="1" smtClean="0"/>
              <a:t>qualité</a:t>
            </a:r>
            <a:r>
              <a:rPr lang="de-DE" dirty="0" smtClean="0"/>
              <a:t> du </a:t>
            </a:r>
            <a:r>
              <a:rPr lang="de-DE" dirty="0" err="1" smtClean="0"/>
              <a:t>sol</a:t>
            </a:r>
            <a:r>
              <a:rPr lang="de-DE" dirty="0" smtClean="0"/>
              <a:t> se </a:t>
            </a:r>
            <a:r>
              <a:rPr lang="de-DE" dirty="0" err="1" smtClean="0"/>
              <a:t>défini</a:t>
            </a:r>
            <a:r>
              <a:rPr lang="de-DE" dirty="0" smtClean="0"/>
              <a:t> par la </a:t>
            </a:r>
            <a:r>
              <a:rPr lang="de-DE" dirty="0" err="1" smtClean="0"/>
              <a:t>somme</a:t>
            </a:r>
            <a:r>
              <a:rPr lang="de-DE" dirty="0" smtClean="0"/>
              <a:t> des </a:t>
            </a:r>
            <a:r>
              <a:rPr lang="de-DE" dirty="0" err="1" smtClean="0"/>
              <a:t>aspects</a:t>
            </a:r>
            <a:r>
              <a:rPr lang="de-DE" dirty="0" smtClean="0"/>
              <a:t> </a:t>
            </a:r>
            <a:r>
              <a:rPr lang="de-DE" dirty="0" err="1" smtClean="0"/>
              <a:t>fonctionels</a:t>
            </a:r>
            <a:r>
              <a:rPr lang="de-DE" dirty="0" smtClean="0"/>
              <a:t> de </a:t>
            </a:r>
            <a:r>
              <a:rPr lang="de-DE" dirty="0" err="1" smtClean="0"/>
              <a:t>paramètres</a:t>
            </a:r>
            <a:r>
              <a:rPr lang="de-DE" dirty="0" smtClean="0"/>
              <a:t> </a:t>
            </a:r>
            <a:r>
              <a:rPr lang="de-DE" dirty="0" err="1" smtClean="0"/>
              <a:t>qu‘on</a:t>
            </a:r>
            <a:r>
              <a:rPr lang="de-DE" dirty="0" smtClean="0"/>
              <a:t> </a:t>
            </a:r>
            <a:r>
              <a:rPr lang="de-DE" dirty="0" err="1" smtClean="0"/>
              <a:t>peut</a:t>
            </a:r>
            <a:r>
              <a:rPr lang="de-DE" dirty="0" smtClean="0"/>
              <a:t> </a:t>
            </a:r>
            <a:r>
              <a:rPr lang="de-DE" dirty="0" err="1" smtClean="0"/>
              <a:t>mesurer</a:t>
            </a:r>
            <a:endParaRPr lang="de-DE" dirty="0" smtClean="0"/>
          </a:p>
          <a:p>
            <a:pPr>
              <a:buFont typeface="Arial"/>
              <a:buChar char="•"/>
            </a:pPr>
            <a:r>
              <a:rPr lang="de-DE" dirty="0" err="1" smtClean="0"/>
              <a:t>Pour</a:t>
            </a:r>
            <a:r>
              <a:rPr lang="de-DE" dirty="0" smtClean="0"/>
              <a:t> </a:t>
            </a:r>
            <a:r>
              <a:rPr lang="de-DE" dirty="0" err="1" smtClean="0"/>
              <a:t>cette</a:t>
            </a:r>
            <a:r>
              <a:rPr lang="de-DE" dirty="0" smtClean="0"/>
              <a:t> </a:t>
            </a:r>
            <a:r>
              <a:rPr lang="de-DE" dirty="0" err="1" smtClean="0"/>
              <a:t>approche</a:t>
            </a:r>
            <a:r>
              <a:rPr lang="de-DE" dirty="0" smtClean="0"/>
              <a:t> on </a:t>
            </a:r>
            <a:r>
              <a:rPr lang="de-DE" dirty="0" err="1" smtClean="0"/>
              <a:t>n‘utilise</a:t>
            </a:r>
            <a:r>
              <a:rPr lang="de-DE" dirty="0" smtClean="0"/>
              <a:t> </a:t>
            </a:r>
            <a:r>
              <a:rPr lang="de-DE" dirty="0" err="1" smtClean="0"/>
              <a:t>que</a:t>
            </a:r>
            <a:r>
              <a:rPr lang="de-DE" dirty="0" smtClean="0"/>
              <a:t> le </a:t>
            </a:r>
            <a:r>
              <a:rPr lang="de-DE" dirty="0" err="1" smtClean="0"/>
              <a:t>terme</a:t>
            </a:r>
            <a:r>
              <a:rPr lang="de-DE" dirty="0" smtClean="0"/>
              <a:t> de „</a:t>
            </a:r>
            <a:r>
              <a:rPr lang="de-DE" dirty="0" err="1" smtClean="0"/>
              <a:t>qualité</a:t>
            </a:r>
            <a:r>
              <a:rPr lang="de-DE" dirty="0" smtClean="0"/>
              <a:t> du </a:t>
            </a:r>
            <a:r>
              <a:rPr lang="de-DE" dirty="0" err="1" smtClean="0"/>
              <a:t>sol</a:t>
            </a:r>
            <a:r>
              <a:rPr lang="de-DE" dirty="0" smtClean="0"/>
              <a:t>“...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868155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8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554720" cy="629602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de-DE" sz="3600" b="1" i="1" dirty="0" smtClean="0">
                <a:latin typeface="+mn-lt"/>
                <a:ea typeface="+mj-ea"/>
              </a:rPr>
              <a:t>Quelle </a:t>
            </a:r>
            <a:r>
              <a:rPr lang="de-DE" sz="3600" b="1" i="1" dirty="0" err="1" smtClean="0">
                <a:latin typeface="+mn-lt"/>
                <a:ea typeface="+mj-ea"/>
              </a:rPr>
              <a:t>qualité</a:t>
            </a:r>
            <a:r>
              <a:rPr lang="de-DE" sz="3600" b="1" i="1" dirty="0" smtClean="0">
                <a:latin typeface="+mn-lt"/>
                <a:ea typeface="+mj-ea"/>
              </a:rPr>
              <a:t> de </a:t>
            </a:r>
            <a:r>
              <a:rPr lang="de-DE" sz="3600" b="1" i="1" dirty="0">
                <a:latin typeface="+mn-lt"/>
                <a:ea typeface="+mj-ea"/>
              </a:rPr>
              <a:t>la </a:t>
            </a:r>
            <a:r>
              <a:rPr lang="de-DE" sz="3600" b="1" i="1" dirty="0" err="1">
                <a:latin typeface="+mn-lt"/>
                <a:ea typeface="+mj-ea"/>
              </a:rPr>
              <a:t>substance</a:t>
            </a:r>
            <a:r>
              <a:rPr lang="de-DE" sz="3600" b="1" i="1" dirty="0">
                <a:latin typeface="+mn-lt"/>
                <a:ea typeface="+mj-ea"/>
              </a:rPr>
              <a:t> </a:t>
            </a:r>
            <a:r>
              <a:rPr lang="de-DE" sz="3600" b="1" i="1" dirty="0" err="1">
                <a:latin typeface="+mn-lt"/>
                <a:ea typeface="+mj-ea"/>
              </a:rPr>
              <a:t>organique</a:t>
            </a:r>
            <a:r>
              <a:rPr lang="de-DE" sz="3600" b="1" i="1" dirty="0">
                <a:latin typeface="+mn-lt"/>
                <a:ea typeface="+mj-ea"/>
              </a:rPr>
              <a:t> ?</a:t>
            </a:r>
          </a:p>
        </p:txBody>
      </p:sp>
      <p:sp>
        <p:nvSpPr>
          <p:cNvPr id="889860" name="Rectangle 4"/>
          <p:cNvSpPr>
            <a:spLocks noChangeArrowheads="1"/>
          </p:cNvSpPr>
          <p:nvPr/>
        </p:nvSpPr>
        <p:spPr bwMode="auto">
          <a:xfrm>
            <a:off x="3635375" y="6237288"/>
            <a:ext cx="52943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de-DE" b="1" i="1"/>
              <a:t>Mais quelle valeur a 1 kg d‘humus?</a:t>
            </a:r>
          </a:p>
        </p:txBody>
      </p:sp>
      <p:grpSp>
        <p:nvGrpSpPr>
          <p:cNvPr id="2" name="Gruppieren 15"/>
          <p:cNvGrpSpPr>
            <a:grpSpLocks/>
          </p:cNvGrpSpPr>
          <p:nvPr/>
        </p:nvGrpSpPr>
        <p:grpSpPr bwMode="auto">
          <a:xfrm>
            <a:off x="995681" y="1046481"/>
            <a:ext cx="7638732" cy="5119370"/>
            <a:chOff x="803275" y="1558925"/>
            <a:chExt cx="7831111" cy="4606925"/>
          </a:xfrm>
        </p:grpSpPr>
        <p:pic>
          <p:nvPicPr>
            <p:cNvPr id="11269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4550" y="1558925"/>
              <a:ext cx="6967538" cy="3957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70" name="Rectangle 6"/>
            <p:cNvSpPr>
              <a:spLocks noChangeArrowheads="1"/>
            </p:cNvSpPr>
            <p:nvPr/>
          </p:nvSpPr>
          <p:spPr bwMode="auto">
            <a:xfrm>
              <a:off x="857224" y="5524500"/>
              <a:ext cx="7777162" cy="64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 algn="ctr"/>
              <a:r>
                <a:rPr lang="de-CH" sz="1800" i="1"/>
                <a:t>Capacité de reproduction d</a:t>
              </a:r>
              <a:r>
                <a:rPr lang="ja-JP" altLang="de-CH" sz="1800" i="1"/>
                <a:t>‘</a:t>
              </a:r>
              <a:r>
                <a:rPr lang="de-CH" sz="1800" i="1"/>
                <a:t>humus du carbone organique de divers engrais organiques (selon Reinhold 2006)</a:t>
              </a:r>
              <a:r>
                <a:rPr lang="de-DE" sz="1800" i="1"/>
                <a:t> </a:t>
              </a:r>
            </a:p>
          </p:txBody>
        </p:sp>
        <p:sp>
          <p:nvSpPr>
            <p:cNvPr id="11271" name="Text Box 7"/>
            <p:cNvSpPr txBox="1">
              <a:spLocks noChangeArrowheads="1"/>
            </p:cNvSpPr>
            <p:nvPr/>
          </p:nvSpPr>
          <p:spPr bwMode="auto">
            <a:xfrm>
              <a:off x="827088" y="1671638"/>
              <a:ext cx="2101850" cy="2905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9pPr>
            </a:lstStyle>
            <a:p>
              <a:pPr algn="r" eaLnBrk="1" hangingPunct="1">
                <a:spcBef>
                  <a:spcPct val="50000"/>
                </a:spcBef>
              </a:pPr>
              <a:r>
                <a:rPr lang="de-CH" sz="1300"/>
                <a:t>compost mûr</a:t>
              </a:r>
              <a:endParaRPr lang="de-DE" sz="1300"/>
            </a:p>
          </p:txBody>
        </p:sp>
        <p:sp>
          <p:nvSpPr>
            <p:cNvPr id="11272" name="Text Box 16"/>
            <p:cNvSpPr txBox="1">
              <a:spLocks noChangeArrowheads="1"/>
            </p:cNvSpPr>
            <p:nvPr/>
          </p:nvSpPr>
          <p:spPr bwMode="auto">
            <a:xfrm>
              <a:off x="803275" y="4508500"/>
              <a:ext cx="2120900" cy="4889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9pPr>
            </a:lstStyle>
            <a:p>
              <a:pPr algn="r" eaLnBrk="1" hangingPunct="1">
                <a:spcBef>
                  <a:spcPct val="50000"/>
                </a:spcBef>
              </a:pPr>
              <a:r>
                <a:rPr lang="de-CH" sz="1300"/>
                <a:t>engrais vert, feuilles de betteraves, gazon</a:t>
              </a:r>
              <a:endParaRPr lang="de-DE" sz="1300"/>
            </a:p>
          </p:txBody>
        </p:sp>
        <p:sp>
          <p:nvSpPr>
            <p:cNvPr id="11273" name="Text Box 17"/>
            <p:cNvSpPr txBox="1">
              <a:spLocks noChangeArrowheads="1"/>
            </p:cNvSpPr>
            <p:nvPr/>
          </p:nvSpPr>
          <p:spPr bwMode="auto">
            <a:xfrm>
              <a:off x="814388" y="3835400"/>
              <a:ext cx="2101850" cy="2905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9pPr>
            </a:lstStyle>
            <a:p>
              <a:pPr algn="r" eaLnBrk="1" hangingPunct="1">
                <a:spcBef>
                  <a:spcPct val="50000"/>
                </a:spcBef>
              </a:pPr>
              <a:r>
                <a:rPr lang="de-CH" sz="1300"/>
                <a:t>lisier de porcs</a:t>
              </a:r>
              <a:endParaRPr lang="de-DE" sz="1300"/>
            </a:p>
          </p:txBody>
        </p:sp>
        <p:sp>
          <p:nvSpPr>
            <p:cNvPr id="11274" name="Text Box 18"/>
            <p:cNvSpPr txBox="1">
              <a:spLocks noChangeArrowheads="1"/>
            </p:cNvSpPr>
            <p:nvPr/>
          </p:nvSpPr>
          <p:spPr bwMode="auto">
            <a:xfrm>
              <a:off x="814388" y="4171950"/>
              <a:ext cx="2101850" cy="2905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9pPr>
            </a:lstStyle>
            <a:p>
              <a:pPr algn="r" eaLnBrk="1" hangingPunct="1">
                <a:spcBef>
                  <a:spcPct val="50000"/>
                </a:spcBef>
              </a:pPr>
              <a:r>
                <a:rPr lang="de-CH" sz="1300"/>
                <a:t>paille de céréales</a:t>
              </a:r>
              <a:endParaRPr lang="de-DE" sz="1300"/>
            </a:p>
          </p:txBody>
        </p:sp>
        <p:sp>
          <p:nvSpPr>
            <p:cNvPr id="11275" name="Text Box 19"/>
            <p:cNvSpPr txBox="1">
              <a:spLocks noChangeArrowheads="1"/>
            </p:cNvSpPr>
            <p:nvPr/>
          </p:nvSpPr>
          <p:spPr bwMode="auto">
            <a:xfrm>
              <a:off x="819150" y="3487738"/>
              <a:ext cx="2101850" cy="2905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9pPr>
            </a:lstStyle>
            <a:p>
              <a:pPr algn="r" eaLnBrk="1" hangingPunct="1">
                <a:spcBef>
                  <a:spcPct val="50000"/>
                </a:spcBef>
              </a:pPr>
              <a:r>
                <a:rPr lang="de-CH" sz="1300"/>
                <a:t>lisier de bovins</a:t>
              </a:r>
              <a:endParaRPr lang="de-DE" sz="1300"/>
            </a:p>
          </p:txBody>
        </p:sp>
        <p:sp>
          <p:nvSpPr>
            <p:cNvPr id="11276" name="Text Box 20"/>
            <p:cNvSpPr txBox="1">
              <a:spLocks noChangeArrowheads="1"/>
            </p:cNvSpPr>
            <p:nvPr/>
          </p:nvSpPr>
          <p:spPr bwMode="auto">
            <a:xfrm>
              <a:off x="827088" y="3132138"/>
              <a:ext cx="2101850" cy="2905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9pPr>
            </a:lstStyle>
            <a:p>
              <a:pPr algn="r" eaLnBrk="1" hangingPunct="1">
                <a:spcBef>
                  <a:spcPct val="50000"/>
                </a:spcBef>
              </a:pPr>
              <a:r>
                <a:rPr lang="de-CH" sz="1300"/>
                <a:t>digestat liquide</a:t>
              </a:r>
              <a:endParaRPr lang="de-DE" sz="1300"/>
            </a:p>
          </p:txBody>
        </p:sp>
        <p:sp>
          <p:nvSpPr>
            <p:cNvPr id="11277" name="Text Box 21"/>
            <p:cNvSpPr txBox="1">
              <a:spLocks noChangeArrowheads="1"/>
            </p:cNvSpPr>
            <p:nvPr/>
          </p:nvSpPr>
          <p:spPr bwMode="auto">
            <a:xfrm>
              <a:off x="827088" y="2771775"/>
              <a:ext cx="2101850" cy="2905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9pPr>
            </a:lstStyle>
            <a:p>
              <a:pPr algn="r" eaLnBrk="1" hangingPunct="1">
                <a:spcBef>
                  <a:spcPct val="50000"/>
                </a:spcBef>
              </a:pPr>
              <a:r>
                <a:rPr lang="de-CH" sz="1300"/>
                <a:t>digestat solide</a:t>
              </a:r>
              <a:endParaRPr lang="de-DE" sz="1300"/>
            </a:p>
          </p:txBody>
        </p:sp>
        <p:sp>
          <p:nvSpPr>
            <p:cNvPr id="11278" name="Text Box 22"/>
            <p:cNvSpPr txBox="1">
              <a:spLocks noChangeArrowheads="1"/>
            </p:cNvSpPr>
            <p:nvPr/>
          </p:nvSpPr>
          <p:spPr bwMode="auto">
            <a:xfrm>
              <a:off x="814388" y="2400300"/>
              <a:ext cx="2101850" cy="2905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9pPr>
            </a:lstStyle>
            <a:p>
              <a:pPr algn="r" eaLnBrk="1" hangingPunct="1">
                <a:spcBef>
                  <a:spcPct val="50000"/>
                </a:spcBef>
              </a:pPr>
              <a:r>
                <a:rPr lang="de-CH" sz="1300"/>
                <a:t>fumier de bovins</a:t>
              </a:r>
              <a:endParaRPr lang="de-DE" sz="1300"/>
            </a:p>
          </p:txBody>
        </p:sp>
        <p:sp>
          <p:nvSpPr>
            <p:cNvPr id="11279" name="Text Box 23"/>
            <p:cNvSpPr txBox="1">
              <a:spLocks noChangeArrowheads="1"/>
            </p:cNvSpPr>
            <p:nvPr/>
          </p:nvSpPr>
          <p:spPr bwMode="auto">
            <a:xfrm>
              <a:off x="814388" y="2035175"/>
              <a:ext cx="2101850" cy="2905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9pPr>
            </a:lstStyle>
            <a:p>
              <a:pPr algn="r" eaLnBrk="1" hangingPunct="1">
                <a:spcBef>
                  <a:spcPct val="50000"/>
                </a:spcBef>
              </a:pPr>
              <a:r>
                <a:rPr lang="de-CH" sz="1300"/>
                <a:t>compost frais</a:t>
              </a:r>
              <a:endParaRPr lang="de-DE" sz="1300"/>
            </a:p>
          </p:txBody>
        </p:sp>
        <p:sp>
          <p:nvSpPr>
            <p:cNvPr id="11280" name="Text Box 24"/>
            <p:cNvSpPr txBox="1">
              <a:spLocks noChangeArrowheads="1"/>
            </p:cNvSpPr>
            <p:nvPr/>
          </p:nvSpPr>
          <p:spPr bwMode="auto">
            <a:xfrm>
              <a:off x="3309938" y="5183188"/>
              <a:ext cx="3887787" cy="2905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de-CH" sz="1300" dirty="0"/>
                <a:t>humus-C en % du C de l</a:t>
              </a:r>
              <a:r>
                <a:rPr lang="ja-JP" altLang="de-CH" sz="1300" dirty="0"/>
                <a:t>‘</a:t>
              </a:r>
              <a:r>
                <a:rPr lang="de-CH" sz="1300" dirty="0" err="1"/>
                <a:t>engrais</a:t>
              </a:r>
              <a:endParaRPr lang="de-DE" sz="13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44495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9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9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9858" grpId="0" animBg="1"/>
      <p:bldP spid="88986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703263" y="1023938"/>
            <a:ext cx="8045450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100000"/>
              </a:spcBef>
            </a:pPr>
            <a:r>
              <a:rPr lang="fr-FR" sz="3300" b="1" i="1" dirty="0">
                <a:latin typeface="Arial" pitchFamily="34" charset="0"/>
                <a:cs typeface="Arial" pitchFamily="34" charset="0"/>
                <a:sym typeface="Wingdings" charset="0"/>
              </a:rPr>
              <a:t>Composts et qualité physique des sols</a:t>
            </a:r>
            <a:endParaRPr lang="de-CH" sz="3300" b="1" i="1" dirty="0">
              <a:latin typeface="Arial" pitchFamily="34" charset="0"/>
              <a:cs typeface="Arial" pitchFamily="34" charset="0"/>
              <a:sym typeface="Wingdings" charset="0"/>
            </a:endParaRPr>
          </a:p>
        </p:txBody>
      </p:sp>
      <p:pic>
        <p:nvPicPr>
          <p:cNvPr id="12291" name="Picture 3" descr="Kompoststreuer 2"/>
          <p:cNvPicPr>
            <a:picLocks noChangeAspect="1" noChangeArrowheads="1"/>
          </p:cNvPicPr>
          <p:nvPr/>
        </p:nvPicPr>
        <p:blipFill>
          <a:blip r:embed="rId3">
            <a:lum bright="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7888" y="2133600"/>
            <a:ext cx="5232400" cy="3781425"/>
          </a:xfrm>
          <a:prstGeom prst="rect">
            <a:avLst/>
          </a:prstGeom>
          <a:noFill/>
          <a:ln w="19050">
            <a:solidFill>
              <a:srgbClr val="00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5106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133" name="Picture 37"/>
          <p:cNvPicPr>
            <a:picLocks noChangeAspect="1" noChangeArrowheads="1"/>
          </p:cNvPicPr>
          <p:nvPr/>
        </p:nvPicPr>
        <p:blipFill>
          <a:blip r:embed="rId3">
            <a:lum bright="-18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2492375"/>
            <a:ext cx="6297612" cy="332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0134" name="Text Box 38"/>
          <p:cNvSpPr txBox="1">
            <a:spLocks noChangeArrowheads="1"/>
          </p:cNvSpPr>
          <p:nvPr/>
        </p:nvSpPr>
        <p:spPr bwMode="auto">
          <a:xfrm>
            <a:off x="482600" y="1347788"/>
            <a:ext cx="8353425" cy="174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0"/>
              </a:lnSpc>
              <a:spcAft>
                <a:spcPct val="25000"/>
              </a:spcAft>
            </a:pPr>
            <a:endParaRPr lang="de-CH" sz="3600" b="1" i="1" dirty="0">
              <a:solidFill>
                <a:schemeClr val="accent2"/>
              </a:solidFill>
            </a:endParaRPr>
          </a:p>
          <a:p>
            <a:pPr algn="ctr" eaLnBrk="1" hangingPunct="1">
              <a:spcAft>
                <a:spcPct val="25000"/>
              </a:spcAft>
            </a:pPr>
            <a:r>
              <a:rPr lang="de-CH" sz="3600" b="1" i="1" dirty="0" smtClean="0"/>
              <a:t>La </a:t>
            </a:r>
            <a:r>
              <a:rPr lang="de-CH" sz="3600" b="1" i="1" dirty="0" err="1"/>
              <a:t>matière</a:t>
            </a:r>
            <a:r>
              <a:rPr lang="de-CH" sz="3600" b="1" i="1" dirty="0"/>
              <a:t> </a:t>
            </a:r>
            <a:r>
              <a:rPr lang="de-CH" sz="3600" b="1" i="1" dirty="0" err="1" smtClean="0"/>
              <a:t>organique</a:t>
            </a:r>
            <a:r>
              <a:rPr lang="de-CH" sz="3600" b="1" i="1" dirty="0" smtClean="0"/>
              <a:t> </a:t>
            </a:r>
            <a:r>
              <a:rPr lang="de-CH" sz="3600" b="1" i="1" dirty="0" err="1" smtClean="0"/>
              <a:t>est</a:t>
            </a:r>
            <a:r>
              <a:rPr lang="de-CH" sz="3600" b="1" i="1" dirty="0" smtClean="0"/>
              <a:t> </a:t>
            </a:r>
            <a:r>
              <a:rPr lang="de-CH" sz="3600" b="1" i="1" dirty="0" err="1" smtClean="0"/>
              <a:t>augmentée</a:t>
            </a:r>
            <a:endParaRPr lang="de-CH" sz="3600" b="1" i="1" dirty="0"/>
          </a:p>
          <a:p>
            <a:pPr algn="ctr" eaLnBrk="1" hangingPunct="1">
              <a:spcBef>
                <a:spcPct val="50000"/>
              </a:spcBef>
              <a:spcAft>
                <a:spcPct val="25000"/>
              </a:spcAft>
              <a:buFont typeface="Wingdings" charset="0"/>
              <a:buNone/>
            </a:pPr>
            <a:endParaRPr lang="en-GB" sz="3600" dirty="0"/>
          </a:p>
        </p:txBody>
      </p:sp>
      <p:sp>
        <p:nvSpPr>
          <p:cNvPr id="260136" name="Text Box 40"/>
          <p:cNvSpPr txBox="1">
            <a:spLocks noChangeArrowheads="1"/>
          </p:cNvSpPr>
          <p:nvPr/>
        </p:nvSpPr>
        <p:spPr bwMode="auto">
          <a:xfrm>
            <a:off x="566738" y="649288"/>
            <a:ext cx="8353425" cy="91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0"/>
              </a:lnSpc>
              <a:spcAft>
                <a:spcPct val="25000"/>
              </a:spcAft>
            </a:pPr>
            <a:endParaRPr lang="de-CH" sz="3600" b="1" i="1" dirty="0">
              <a:solidFill>
                <a:schemeClr val="accent2"/>
              </a:solidFill>
            </a:endParaRPr>
          </a:p>
          <a:p>
            <a:pPr algn="ctr" eaLnBrk="1" hangingPunct="1">
              <a:spcBef>
                <a:spcPct val="25000"/>
              </a:spcBef>
            </a:pPr>
            <a:r>
              <a:rPr lang="de-CH" sz="3600" i="1" dirty="0"/>
              <a:t>„Essais-</a:t>
            </a:r>
            <a:r>
              <a:rPr lang="de-CH" sz="3600" i="1" dirty="0" err="1"/>
              <a:t>Vitrines</a:t>
            </a:r>
            <a:r>
              <a:rPr lang="ja-JP" altLang="de-CH" sz="3600" i="1" dirty="0"/>
              <a:t>“</a:t>
            </a:r>
            <a:r>
              <a:rPr lang="de-CH" sz="3600" i="1" dirty="0"/>
              <a:t>:</a:t>
            </a:r>
            <a:r>
              <a:rPr lang="de-CH" sz="3600" b="1" i="1" dirty="0"/>
              <a:t> </a:t>
            </a:r>
            <a:r>
              <a:rPr lang="de-CH" sz="3600" i="1" dirty="0">
                <a:sym typeface="Wingdings" charset="0"/>
              </a:rPr>
              <a:t> 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110893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013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Text Box 2"/>
          <p:cNvSpPr txBox="1">
            <a:spLocks noChangeArrowheads="1"/>
          </p:cNvSpPr>
          <p:nvPr/>
        </p:nvSpPr>
        <p:spPr bwMode="auto">
          <a:xfrm>
            <a:off x="466725" y="1346200"/>
            <a:ext cx="8353425" cy="92868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0"/>
              </a:lnSpc>
              <a:spcAft>
                <a:spcPct val="25000"/>
              </a:spcAft>
            </a:pPr>
            <a:endParaRPr lang="de-CH" sz="3600" b="1" i="1" dirty="0">
              <a:solidFill>
                <a:schemeClr val="accent2"/>
              </a:solidFill>
            </a:endParaRPr>
          </a:p>
          <a:p>
            <a:pPr algn="ctr" eaLnBrk="1" hangingPunct="1">
              <a:spcBef>
                <a:spcPct val="25000"/>
              </a:spcBef>
            </a:pPr>
            <a:r>
              <a:rPr lang="de-CH" sz="3600" b="1" i="1" dirty="0" smtClean="0"/>
              <a:t>La </a:t>
            </a:r>
            <a:r>
              <a:rPr lang="de-CH" sz="3600" b="1" i="1" dirty="0" err="1"/>
              <a:t>densité</a:t>
            </a:r>
            <a:r>
              <a:rPr lang="de-CH" sz="3600" b="1" i="1" dirty="0"/>
              <a:t> du </a:t>
            </a:r>
            <a:r>
              <a:rPr lang="de-CH" sz="3600" b="1" i="1" dirty="0" err="1" smtClean="0"/>
              <a:t>sol</a:t>
            </a:r>
            <a:r>
              <a:rPr lang="de-CH" sz="3600" b="1" i="1" dirty="0" smtClean="0"/>
              <a:t> </a:t>
            </a:r>
            <a:r>
              <a:rPr lang="de-CH" sz="3600" b="1" i="1" dirty="0" err="1" smtClean="0"/>
              <a:t>diminue</a:t>
            </a:r>
            <a:r>
              <a:rPr lang="de-CH" sz="3600" i="1" dirty="0" smtClean="0">
                <a:sym typeface="Wingdings" charset="0"/>
              </a:rPr>
              <a:t> </a:t>
            </a:r>
            <a:endParaRPr lang="en-GB" sz="3600" dirty="0"/>
          </a:p>
        </p:txBody>
      </p:sp>
      <p:pic>
        <p:nvPicPr>
          <p:cNvPr id="276485" name="Picture 5"/>
          <p:cNvPicPr>
            <a:picLocks noChangeAspect="1" noChangeArrowheads="1"/>
          </p:cNvPicPr>
          <p:nvPr/>
        </p:nvPicPr>
        <p:blipFill>
          <a:blip r:embed="rId3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4475" y="2492375"/>
            <a:ext cx="6297613" cy="333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486" name="Text Box 6"/>
          <p:cNvSpPr txBox="1">
            <a:spLocks noChangeArrowheads="1"/>
          </p:cNvSpPr>
          <p:nvPr/>
        </p:nvSpPr>
        <p:spPr bwMode="auto">
          <a:xfrm>
            <a:off x="566738" y="649288"/>
            <a:ext cx="8353425" cy="92868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0"/>
              </a:lnSpc>
              <a:spcAft>
                <a:spcPct val="25000"/>
              </a:spcAft>
            </a:pPr>
            <a:endParaRPr lang="de-CH" sz="3600" b="1" i="1">
              <a:solidFill>
                <a:schemeClr val="accent2"/>
              </a:solidFill>
            </a:endParaRPr>
          </a:p>
          <a:p>
            <a:pPr algn="ctr" eaLnBrk="1" hangingPunct="1">
              <a:spcBef>
                <a:spcPct val="25000"/>
              </a:spcBef>
            </a:pPr>
            <a:r>
              <a:rPr lang="de-CH" sz="3600" i="1"/>
              <a:t>„Essais-Vitrines</a:t>
            </a:r>
            <a:r>
              <a:rPr lang="ja-JP" altLang="de-CH" sz="3600" i="1"/>
              <a:t>“</a:t>
            </a:r>
            <a:r>
              <a:rPr lang="de-CH" sz="3600" i="1"/>
              <a:t>:</a:t>
            </a:r>
            <a:r>
              <a:rPr lang="de-CH" sz="3600" b="1" i="1"/>
              <a:t> </a:t>
            </a:r>
            <a:r>
              <a:rPr lang="de-CH" sz="3600" i="1">
                <a:sym typeface="Wingdings" charset="0"/>
              </a:rPr>
              <a:t> </a:t>
            </a:r>
            <a:endParaRPr lang="en-GB" sz="3600"/>
          </a:p>
        </p:txBody>
      </p:sp>
    </p:spTree>
    <p:extLst>
      <p:ext uri="{BB962C8B-B14F-4D97-AF65-F5344CB8AC3E}">
        <p14:creationId xmlns:p14="http://schemas.microsoft.com/office/powerpoint/2010/main" val="2811876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482" grpId="0"/>
      <p:bldP spid="27648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Text Box 2"/>
          <p:cNvSpPr txBox="1">
            <a:spLocks noChangeArrowheads="1"/>
          </p:cNvSpPr>
          <p:nvPr/>
        </p:nvSpPr>
        <p:spPr bwMode="auto">
          <a:xfrm>
            <a:off x="466725" y="1370013"/>
            <a:ext cx="8353425" cy="779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0"/>
              </a:lnSpc>
              <a:spcAft>
                <a:spcPct val="25000"/>
              </a:spcAft>
            </a:pPr>
            <a:endParaRPr lang="de-CH" sz="3600" b="1" i="1" dirty="0">
              <a:solidFill>
                <a:schemeClr val="accent2"/>
              </a:solidFill>
            </a:endParaRPr>
          </a:p>
          <a:p>
            <a:pPr algn="ctr" eaLnBrk="1" hangingPunct="1">
              <a:spcAft>
                <a:spcPct val="25000"/>
              </a:spcAft>
            </a:pPr>
            <a:r>
              <a:rPr lang="de-CH" sz="3600" b="1" i="1" dirty="0" smtClean="0"/>
              <a:t>La </a:t>
            </a:r>
            <a:r>
              <a:rPr lang="de-CH" sz="3600" b="1" i="1" dirty="0" err="1"/>
              <a:t>porosité</a:t>
            </a:r>
            <a:r>
              <a:rPr lang="de-CH" sz="3600" b="1" i="1" dirty="0"/>
              <a:t> du </a:t>
            </a:r>
            <a:r>
              <a:rPr lang="de-CH" sz="3600" b="1" i="1" dirty="0" err="1" smtClean="0"/>
              <a:t>sol</a:t>
            </a:r>
            <a:r>
              <a:rPr lang="de-CH" sz="3600" b="1" i="1" dirty="0" smtClean="0"/>
              <a:t> </a:t>
            </a:r>
            <a:r>
              <a:rPr lang="de-CH" sz="3600" b="1" i="1" dirty="0" err="1" smtClean="0"/>
              <a:t>est</a:t>
            </a:r>
            <a:r>
              <a:rPr lang="de-CH" sz="3600" b="1" i="1" dirty="0" smtClean="0"/>
              <a:t> </a:t>
            </a:r>
            <a:r>
              <a:rPr lang="de-CH" sz="3600" b="1" i="1" dirty="0" err="1" smtClean="0"/>
              <a:t>augmentée</a:t>
            </a:r>
            <a:endParaRPr lang="en-GB" sz="3600" dirty="0"/>
          </a:p>
        </p:txBody>
      </p:sp>
      <p:pic>
        <p:nvPicPr>
          <p:cNvPr id="27853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2565400"/>
            <a:ext cx="6297612" cy="328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8533" name="Text Box 5"/>
          <p:cNvSpPr txBox="1">
            <a:spLocks noChangeArrowheads="1"/>
          </p:cNvSpPr>
          <p:nvPr/>
        </p:nvSpPr>
        <p:spPr bwMode="auto">
          <a:xfrm>
            <a:off x="566738" y="649288"/>
            <a:ext cx="8353425" cy="91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0"/>
              </a:lnSpc>
              <a:spcAft>
                <a:spcPct val="25000"/>
              </a:spcAft>
            </a:pPr>
            <a:endParaRPr lang="de-CH" sz="3600" b="1" i="1">
              <a:solidFill>
                <a:schemeClr val="accent2"/>
              </a:solidFill>
            </a:endParaRPr>
          </a:p>
          <a:p>
            <a:pPr algn="ctr" eaLnBrk="1" hangingPunct="1">
              <a:spcBef>
                <a:spcPct val="25000"/>
              </a:spcBef>
            </a:pPr>
            <a:r>
              <a:rPr lang="de-CH" sz="3600" i="1"/>
              <a:t>„Essais-Vitrines</a:t>
            </a:r>
            <a:r>
              <a:rPr lang="ja-JP" altLang="de-CH" sz="3600" i="1"/>
              <a:t>“</a:t>
            </a:r>
            <a:r>
              <a:rPr lang="de-CH" sz="3600" i="1"/>
              <a:t>:</a:t>
            </a:r>
            <a:r>
              <a:rPr lang="de-CH" sz="3600" b="1" i="1"/>
              <a:t> </a:t>
            </a:r>
            <a:r>
              <a:rPr lang="de-CH" sz="3600" i="1">
                <a:sym typeface="Wingdings" charset="0"/>
              </a:rPr>
              <a:t> </a:t>
            </a:r>
            <a:endParaRPr lang="en-GB" sz="3600"/>
          </a:p>
        </p:txBody>
      </p:sp>
    </p:spTree>
    <p:extLst>
      <p:ext uri="{BB962C8B-B14F-4D97-AF65-F5344CB8AC3E}">
        <p14:creationId xmlns:p14="http://schemas.microsoft.com/office/powerpoint/2010/main" val="701793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8530" grpId="0"/>
      <p:bldP spid="27853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Text Box 2"/>
          <p:cNvSpPr txBox="1">
            <a:spLocks noChangeArrowheads="1"/>
          </p:cNvSpPr>
          <p:nvPr/>
        </p:nvSpPr>
        <p:spPr bwMode="auto">
          <a:xfrm>
            <a:off x="466725" y="1370013"/>
            <a:ext cx="8353425" cy="790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0"/>
              </a:lnSpc>
              <a:spcAft>
                <a:spcPct val="25000"/>
              </a:spcAft>
            </a:pPr>
            <a:endParaRPr lang="de-CH" sz="3600" b="1" i="1" dirty="0">
              <a:solidFill>
                <a:schemeClr val="accent2"/>
              </a:solidFill>
            </a:endParaRPr>
          </a:p>
          <a:p>
            <a:pPr algn="ctr" eaLnBrk="1" hangingPunct="1">
              <a:spcAft>
                <a:spcPct val="25000"/>
              </a:spcAft>
            </a:pPr>
            <a:r>
              <a:rPr lang="de-CH" altLang="ja-JP" sz="3600" b="1" i="1" dirty="0" err="1" smtClean="0"/>
              <a:t>L’</a:t>
            </a:r>
            <a:r>
              <a:rPr lang="de-CH" sz="3600" b="1" i="1" dirty="0" err="1" smtClean="0"/>
              <a:t>aération</a:t>
            </a:r>
            <a:r>
              <a:rPr lang="de-CH" sz="3600" b="1" i="1" dirty="0" smtClean="0"/>
              <a:t> </a:t>
            </a:r>
            <a:r>
              <a:rPr lang="de-CH" sz="3600" b="1" i="1" dirty="0"/>
              <a:t>du </a:t>
            </a:r>
            <a:r>
              <a:rPr lang="de-CH" sz="3600" b="1" i="1" dirty="0" err="1"/>
              <a:t>sol</a:t>
            </a:r>
            <a:r>
              <a:rPr lang="de-CH" sz="3600" b="1" i="1" dirty="0">
                <a:sym typeface="Wingdings" charset="0"/>
              </a:rPr>
              <a:t> </a:t>
            </a:r>
            <a:r>
              <a:rPr lang="de-CH" sz="3600" b="1" i="1" dirty="0" err="1" smtClean="0">
                <a:sym typeface="Wingdings" charset="0"/>
              </a:rPr>
              <a:t>est</a:t>
            </a:r>
            <a:r>
              <a:rPr lang="de-CH" sz="3600" b="1" i="1" dirty="0" smtClean="0">
                <a:sym typeface="Wingdings" charset="0"/>
              </a:rPr>
              <a:t> </a:t>
            </a:r>
            <a:r>
              <a:rPr lang="de-CH" sz="3600" b="1" i="1" dirty="0" err="1" smtClean="0">
                <a:sym typeface="Wingdings" charset="0"/>
              </a:rPr>
              <a:t>augmentée</a:t>
            </a:r>
            <a:endParaRPr lang="en-GB" sz="3600" b="1" dirty="0"/>
          </a:p>
        </p:txBody>
      </p:sp>
      <p:pic>
        <p:nvPicPr>
          <p:cNvPr id="28058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4475" y="2420938"/>
            <a:ext cx="6297613" cy="3367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0582" name="Text Box 6"/>
          <p:cNvSpPr txBox="1">
            <a:spLocks noChangeArrowheads="1"/>
          </p:cNvSpPr>
          <p:nvPr/>
        </p:nvSpPr>
        <p:spPr bwMode="auto">
          <a:xfrm>
            <a:off x="566738" y="649288"/>
            <a:ext cx="8353425" cy="91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0"/>
              </a:lnSpc>
              <a:spcAft>
                <a:spcPct val="25000"/>
              </a:spcAft>
            </a:pPr>
            <a:endParaRPr lang="de-CH" sz="3600" b="1" i="1">
              <a:solidFill>
                <a:schemeClr val="accent2"/>
              </a:solidFill>
            </a:endParaRPr>
          </a:p>
          <a:p>
            <a:pPr algn="ctr" eaLnBrk="1" hangingPunct="1">
              <a:spcBef>
                <a:spcPct val="25000"/>
              </a:spcBef>
            </a:pPr>
            <a:r>
              <a:rPr lang="de-CH" sz="3600" i="1"/>
              <a:t>„Essais-Vitrines</a:t>
            </a:r>
            <a:r>
              <a:rPr lang="ja-JP" altLang="de-CH" sz="3600" i="1"/>
              <a:t>“</a:t>
            </a:r>
            <a:r>
              <a:rPr lang="de-CH" sz="3600" i="1"/>
              <a:t>:</a:t>
            </a:r>
            <a:r>
              <a:rPr lang="de-CH" sz="3600" b="1" i="1"/>
              <a:t> </a:t>
            </a:r>
            <a:r>
              <a:rPr lang="de-CH" sz="3600" i="1">
                <a:sym typeface="Wingdings" charset="0"/>
              </a:rPr>
              <a:t> </a:t>
            </a:r>
            <a:endParaRPr lang="en-GB" sz="3600"/>
          </a:p>
        </p:txBody>
      </p:sp>
    </p:spTree>
    <p:extLst>
      <p:ext uri="{BB962C8B-B14F-4D97-AF65-F5344CB8AC3E}">
        <p14:creationId xmlns:p14="http://schemas.microsoft.com/office/powerpoint/2010/main" val="3136357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0578" grpId="0"/>
      <p:bldP spid="28058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Text Box 2"/>
          <p:cNvSpPr txBox="1">
            <a:spLocks noChangeArrowheads="1"/>
          </p:cNvSpPr>
          <p:nvPr/>
        </p:nvSpPr>
        <p:spPr bwMode="auto">
          <a:xfrm>
            <a:off x="466725" y="1355725"/>
            <a:ext cx="8353425" cy="928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0"/>
              </a:lnSpc>
              <a:spcAft>
                <a:spcPct val="25000"/>
              </a:spcAft>
            </a:pPr>
            <a:endParaRPr lang="de-CH" sz="3600" b="1" i="1" dirty="0">
              <a:solidFill>
                <a:schemeClr val="accent2"/>
              </a:solidFill>
            </a:endParaRPr>
          </a:p>
          <a:p>
            <a:pPr algn="ctr" eaLnBrk="1" hangingPunct="1">
              <a:spcBef>
                <a:spcPct val="25000"/>
              </a:spcBef>
            </a:pPr>
            <a:r>
              <a:rPr lang="de-CH" sz="3600" b="1" i="1" dirty="0"/>
              <a:t>L</a:t>
            </a:r>
            <a:r>
              <a:rPr lang="de-CH" sz="3600" b="1" i="1" dirty="0" smtClean="0"/>
              <a:t>a </a:t>
            </a:r>
            <a:r>
              <a:rPr lang="de-CH" sz="3600" b="1" i="1" dirty="0" err="1" smtClean="0"/>
              <a:t>rétention</a:t>
            </a:r>
            <a:r>
              <a:rPr lang="de-CH" sz="3600" b="1" i="1" dirty="0" smtClean="0"/>
              <a:t> </a:t>
            </a:r>
            <a:r>
              <a:rPr lang="de-CH" sz="3600" b="1" i="1" dirty="0" err="1" smtClean="0"/>
              <a:t>d’eau</a:t>
            </a:r>
            <a:r>
              <a:rPr lang="de-CH" sz="3600" b="1" i="1" dirty="0" smtClean="0"/>
              <a:t> </a:t>
            </a:r>
            <a:r>
              <a:rPr lang="de-CH" sz="3600" b="1" i="1" dirty="0"/>
              <a:t>des </a:t>
            </a:r>
            <a:r>
              <a:rPr lang="de-CH" sz="3600" b="1" i="1" dirty="0" err="1"/>
              <a:t>sols</a:t>
            </a:r>
            <a:r>
              <a:rPr lang="de-CH" sz="3600" b="1" i="1" dirty="0">
                <a:sym typeface="Wingdings" charset="0"/>
              </a:rPr>
              <a:t> </a:t>
            </a:r>
            <a:r>
              <a:rPr lang="de-CH" sz="3600" b="1" i="1" dirty="0" err="1" smtClean="0">
                <a:sym typeface="Wingdings" charset="0"/>
              </a:rPr>
              <a:t>est</a:t>
            </a:r>
            <a:r>
              <a:rPr lang="de-CH" sz="3600" b="1" i="1" dirty="0" smtClean="0">
                <a:sym typeface="Wingdings" charset="0"/>
              </a:rPr>
              <a:t> </a:t>
            </a:r>
            <a:r>
              <a:rPr lang="de-CH" sz="3600" b="1" i="1" dirty="0" err="1" smtClean="0">
                <a:sym typeface="Wingdings" charset="0"/>
              </a:rPr>
              <a:t>augmentée</a:t>
            </a:r>
            <a:endParaRPr lang="en-GB" sz="3600" b="1" dirty="0"/>
          </a:p>
        </p:txBody>
      </p:sp>
      <p:pic>
        <p:nvPicPr>
          <p:cNvPr id="282628" name="Picture 4"/>
          <p:cNvPicPr>
            <a:picLocks noChangeAspect="1" noChangeArrowheads="1"/>
          </p:cNvPicPr>
          <p:nvPr/>
        </p:nvPicPr>
        <p:blipFill>
          <a:blip r:embed="rId3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2565400"/>
            <a:ext cx="6297613" cy="331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2629" name="Text Box 5"/>
          <p:cNvSpPr txBox="1">
            <a:spLocks noChangeArrowheads="1"/>
          </p:cNvSpPr>
          <p:nvPr/>
        </p:nvSpPr>
        <p:spPr bwMode="auto">
          <a:xfrm>
            <a:off x="566738" y="649288"/>
            <a:ext cx="8353425" cy="91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0"/>
              </a:lnSpc>
              <a:spcAft>
                <a:spcPct val="25000"/>
              </a:spcAft>
            </a:pPr>
            <a:endParaRPr lang="de-CH" sz="3600" b="1" i="1">
              <a:solidFill>
                <a:schemeClr val="accent2"/>
              </a:solidFill>
            </a:endParaRPr>
          </a:p>
          <a:p>
            <a:pPr algn="ctr" eaLnBrk="1" hangingPunct="1">
              <a:spcBef>
                <a:spcPct val="25000"/>
              </a:spcBef>
            </a:pPr>
            <a:r>
              <a:rPr lang="de-CH" sz="3600" i="1"/>
              <a:t>„Essais-Vitrines</a:t>
            </a:r>
            <a:r>
              <a:rPr lang="ja-JP" altLang="de-CH" sz="3600" i="1"/>
              <a:t>“</a:t>
            </a:r>
            <a:r>
              <a:rPr lang="de-CH" sz="3600" i="1"/>
              <a:t>:</a:t>
            </a:r>
            <a:r>
              <a:rPr lang="de-CH" sz="3600" b="1" i="1"/>
              <a:t> </a:t>
            </a:r>
            <a:r>
              <a:rPr lang="de-CH" sz="3600" i="1">
                <a:sym typeface="Wingdings" charset="0"/>
              </a:rPr>
              <a:t> </a:t>
            </a:r>
            <a:endParaRPr lang="en-GB" sz="3600"/>
          </a:p>
        </p:txBody>
      </p:sp>
    </p:spTree>
    <p:extLst>
      <p:ext uri="{BB962C8B-B14F-4D97-AF65-F5344CB8AC3E}">
        <p14:creationId xmlns:p14="http://schemas.microsoft.com/office/powerpoint/2010/main" val="2837840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2626" grpId="0"/>
      <p:bldP spid="28262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63040" y="71120"/>
            <a:ext cx="7223760" cy="762000"/>
          </a:xfrm>
        </p:spPr>
        <p:txBody>
          <a:bodyPr/>
          <a:lstStyle/>
          <a:p>
            <a:r>
              <a:rPr lang="de-DE" dirty="0" smtClean="0"/>
              <a:t>Humus et </a:t>
            </a:r>
            <a:r>
              <a:rPr lang="de-DE" dirty="0" err="1" smtClean="0"/>
              <a:t>finances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717040" y="1600200"/>
            <a:ext cx="6969760" cy="4525963"/>
          </a:xfrm>
        </p:spPr>
        <p:txBody>
          <a:bodyPr/>
          <a:lstStyle/>
          <a:p>
            <a:pPr>
              <a:buFont typeface="Arial"/>
              <a:buChar char="•"/>
            </a:pPr>
            <a:r>
              <a:rPr lang="de-DE" dirty="0" err="1" smtClean="0"/>
              <a:t>Problème</a:t>
            </a:r>
            <a:r>
              <a:rPr lang="de-DE" dirty="0" smtClean="0"/>
              <a:t>: </a:t>
            </a:r>
            <a:r>
              <a:rPr lang="de-DE" dirty="0" err="1" smtClean="0"/>
              <a:t>comment</a:t>
            </a:r>
            <a:r>
              <a:rPr lang="de-DE" dirty="0" smtClean="0"/>
              <a:t> </a:t>
            </a:r>
            <a:r>
              <a:rPr lang="de-DE" dirty="0" err="1" smtClean="0"/>
              <a:t>trouver</a:t>
            </a:r>
            <a:r>
              <a:rPr lang="de-DE" dirty="0" smtClean="0"/>
              <a:t> la </a:t>
            </a:r>
            <a:r>
              <a:rPr lang="de-DE" dirty="0" err="1" smtClean="0"/>
              <a:t>valeur</a:t>
            </a:r>
            <a:r>
              <a:rPr lang="de-DE" dirty="0" smtClean="0"/>
              <a:t> </a:t>
            </a:r>
            <a:r>
              <a:rPr lang="de-DE" dirty="0" err="1" smtClean="0"/>
              <a:t>d‘un</a:t>
            </a:r>
            <a:r>
              <a:rPr lang="de-DE" dirty="0" smtClean="0"/>
              <a:t> </a:t>
            </a:r>
            <a:r>
              <a:rPr lang="de-DE" dirty="0" err="1" smtClean="0"/>
              <a:t>kilo</a:t>
            </a:r>
            <a:r>
              <a:rPr lang="de-DE" dirty="0" smtClean="0"/>
              <a:t> </a:t>
            </a:r>
            <a:r>
              <a:rPr lang="de-DE" dirty="0" err="1" smtClean="0"/>
              <a:t>d‘humus</a:t>
            </a:r>
            <a:r>
              <a:rPr lang="de-DE" dirty="0" smtClean="0"/>
              <a:t>?</a:t>
            </a:r>
          </a:p>
          <a:p>
            <a:pPr>
              <a:buFont typeface="Arial"/>
              <a:buChar char="•"/>
            </a:pPr>
            <a:r>
              <a:rPr lang="de-DE" dirty="0" smtClean="0"/>
              <a:t>Quelles </a:t>
            </a:r>
            <a:r>
              <a:rPr lang="de-DE" dirty="0" err="1" smtClean="0"/>
              <a:t>substances</a:t>
            </a:r>
            <a:r>
              <a:rPr lang="de-DE" dirty="0" smtClean="0"/>
              <a:t> de </a:t>
            </a:r>
            <a:r>
              <a:rPr lang="de-DE" dirty="0" err="1" smtClean="0"/>
              <a:t>référence</a:t>
            </a:r>
            <a:r>
              <a:rPr lang="de-DE" dirty="0" smtClean="0"/>
              <a:t> </a:t>
            </a:r>
            <a:r>
              <a:rPr lang="de-DE" dirty="0" err="1"/>
              <a:t>p</a:t>
            </a:r>
            <a:r>
              <a:rPr lang="de-DE" dirty="0" err="1" smtClean="0"/>
              <a:t>rendre</a:t>
            </a:r>
            <a:r>
              <a:rPr lang="de-DE" dirty="0" smtClean="0"/>
              <a:t>?</a:t>
            </a:r>
          </a:p>
          <a:p>
            <a:pPr>
              <a:buFont typeface="Arial"/>
              <a:buChar char="•"/>
            </a:pPr>
            <a:r>
              <a:rPr lang="de-DE" dirty="0" err="1" smtClean="0"/>
              <a:t>Définition</a:t>
            </a:r>
            <a:r>
              <a:rPr lang="de-DE" dirty="0" smtClean="0"/>
              <a:t> de la </a:t>
            </a:r>
            <a:r>
              <a:rPr lang="de-DE" dirty="0" err="1" smtClean="0"/>
              <a:t>qualité</a:t>
            </a:r>
            <a:r>
              <a:rPr lang="de-DE" dirty="0" smtClean="0"/>
              <a:t> de la </a:t>
            </a:r>
            <a:r>
              <a:rPr lang="de-DE" dirty="0" err="1" smtClean="0"/>
              <a:t>matière</a:t>
            </a:r>
            <a:r>
              <a:rPr lang="de-DE" dirty="0" smtClean="0"/>
              <a:t> </a:t>
            </a:r>
            <a:r>
              <a:rPr lang="de-DE" dirty="0" err="1" smtClean="0"/>
              <a:t>organique</a:t>
            </a:r>
            <a:r>
              <a:rPr lang="de-DE" dirty="0" smtClean="0"/>
              <a:t> </a:t>
            </a:r>
            <a:r>
              <a:rPr lang="de-DE" dirty="0" err="1" smtClean="0"/>
              <a:t>acceptée</a:t>
            </a:r>
            <a:r>
              <a:rPr lang="de-DE" dirty="0" smtClean="0"/>
              <a:t> en </a:t>
            </a:r>
            <a:r>
              <a:rPr lang="de-DE" dirty="0" err="1" smtClean="0"/>
              <a:t>général</a:t>
            </a:r>
            <a:r>
              <a:rPr lang="de-DE" dirty="0" smtClean="0"/>
              <a:t>?</a:t>
            </a:r>
          </a:p>
          <a:p>
            <a:pPr>
              <a:buFont typeface="Arial"/>
              <a:buChar char="•"/>
            </a:pPr>
            <a:r>
              <a:rPr lang="de-DE" dirty="0" err="1" smtClean="0"/>
              <a:t>Valeur</a:t>
            </a:r>
            <a:r>
              <a:rPr lang="de-DE" dirty="0" smtClean="0"/>
              <a:t> de la </a:t>
            </a:r>
            <a:r>
              <a:rPr lang="de-DE" dirty="0" err="1" smtClean="0"/>
              <a:t>matière</a:t>
            </a:r>
            <a:r>
              <a:rPr lang="de-DE" dirty="0" smtClean="0"/>
              <a:t> </a:t>
            </a:r>
            <a:r>
              <a:rPr lang="de-DE" dirty="0" err="1" smtClean="0"/>
              <a:t>organique</a:t>
            </a:r>
            <a:r>
              <a:rPr lang="de-DE" dirty="0" smtClean="0"/>
              <a:t> de </a:t>
            </a:r>
            <a:r>
              <a:rPr lang="de-DE" dirty="0" err="1" smtClean="0"/>
              <a:t>son</a:t>
            </a:r>
            <a:r>
              <a:rPr lang="de-DE" dirty="0" smtClean="0"/>
              <a:t> propre </a:t>
            </a:r>
            <a:r>
              <a:rPr lang="de-DE" dirty="0" err="1" smtClean="0"/>
              <a:t>champs</a:t>
            </a:r>
            <a:r>
              <a:rPr lang="de-DE" dirty="0" smtClean="0"/>
              <a:t> au </a:t>
            </a:r>
            <a:r>
              <a:rPr lang="de-DE" dirty="0" err="1" smtClean="0"/>
              <a:t>même</a:t>
            </a:r>
            <a:r>
              <a:rPr lang="de-DE" dirty="0" smtClean="0"/>
              <a:t> </a:t>
            </a:r>
            <a:r>
              <a:rPr lang="de-DE" dirty="0" err="1" smtClean="0"/>
              <a:t>prix</a:t>
            </a:r>
            <a:r>
              <a:rPr lang="de-DE" dirty="0" smtClean="0"/>
              <a:t> de </a:t>
            </a:r>
            <a:r>
              <a:rPr lang="de-DE" dirty="0" err="1" smtClean="0"/>
              <a:t>celle</a:t>
            </a:r>
            <a:r>
              <a:rPr lang="de-DE" dirty="0" smtClean="0"/>
              <a:t> </a:t>
            </a:r>
            <a:r>
              <a:rPr lang="de-DE" dirty="0" err="1" smtClean="0"/>
              <a:t>provenant</a:t>
            </a:r>
            <a:r>
              <a:rPr lang="de-DE" dirty="0" smtClean="0"/>
              <a:t> des </a:t>
            </a:r>
            <a:r>
              <a:rPr lang="de-DE" dirty="0" err="1" smtClean="0"/>
              <a:t>déchets</a:t>
            </a:r>
            <a:r>
              <a:rPr lang="de-DE" dirty="0" smtClean="0"/>
              <a:t>?</a:t>
            </a:r>
          </a:p>
          <a:p>
            <a:pPr>
              <a:buFont typeface="Arial"/>
              <a:buChar char="•"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893606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68400" y="0"/>
            <a:ext cx="7518400" cy="863600"/>
          </a:xfrm>
        </p:spPr>
        <p:txBody>
          <a:bodyPr/>
          <a:lstStyle/>
          <a:p>
            <a:r>
              <a:rPr lang="de-DE" dirty="0" err="1" smtClean="0"/>
              <a:t>Valeur</a:t>
            </a:r>
            <a:r>
              <a:rPr lang="de-DE" dirty="0" smtClean="0"/>
              <a:t> </a:t>
            </a:r>
            <a:r>
              <a:rPr lang="de-DE" dirty="0" err="1" smtClean="0"/>
              <a:t>économique</a:t>
            </a:r>
            <a:r>
              <a:rPr lang="de-DE" dirty="0" smtClean="0"/>
              <a:t> de la </a:t>
            </a:r>
            <a:r>
              <a:rPr lang="de-DE" dirty="0" err="1" smtClean="0"/>
              <a:t>paille</a:t>
            </a:r>
            <a:endParaRPr lang="de-DE" dirty="0"/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539750" y="1183958"/>
            <a:ext cx="8382000" cy="5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5000"/>
              </a:spcBef>
              <a:buFont typeface="Wingdings" charset="0"/>
              <a:buNone/>
            </a:pPr>
            <a:r>
              <a:rPr lang="de-CH" sz="2800" b="1" i="1" dirty="0" err="1" smtClean="0">
                <a:sym typeface="Wingdings" charset="0"/>
              </a:rPr>
              <a:t>Question</a:t>
            </a:r>
            <a:r>
              <a:rPr lang="de-CH" sz="2800" b="1" i="1" dirty="0" smtClean="0">
                <a:sym typeface="Wingdings" charset="0"/>
              </a:rPr>
              <a:t> à </a:t>
            </a:r>
            <a:r>
              <a:rPr lang="de-CH" sz="2800" b="1" i="1" dirty="0" err="1" smtClean="0">
                <a:sym typeface="Wingdings" charset="0"/>
              </a:rPr>
              <a:t>l‘agriculteur</a:t>
            </a:r>
            <a:r>
              <a:rPr lang="de-CH" sz="2800" b="1" i="1" dirty="0" smtClean="0">
                <a:sym typeface="Wingdings" charset="0"/>
              </a:rPr>
              <a:t>: </a:t>
            </a:r>
          </a:p>
          <a:p>
            <a:pPr algn="ctr">
              <a:spcBef>
                <a:spcPct val="25000"/>
              </a:spcBef>
            </a:pPr>
            <a:r>
              <a:rPr lang="de-CH" sz="2800" b="1" i="1" dirty="0">
                <a:sym typeface="Wingdings" charset="0"/>
              </a:rPr>
              <a:t>à </a:t>
            </a:r>
            <a:r>
              <a:rPr lang="de-CH" sz="2800" b="1" i="1" dirty="0" err="1">
                <a:sym typeface="Wingdings" charset="0"/>
              </a:rPr>
              <a:t>quel</a:t>
            </a:r>
            <a:r>
              <a:rPr lang="de-CH" sz="2800" b="1" i="1" dirty="0">
                <a:sym typeface="Wingdings" charset="0"/>
              </a:rPr>
              <a:t> </a:t>
            </a:r>
            <a:r>
              <a:rPr lang="de-CH" sz="2800" b="1" i="1" dirty="0" err="1">
                <a:sym typeface="Wingdings" charset="0"/>
              </a:rPr>
              <a:t>prix</a:t>
            </a:r>
            <a:r>
              <a:rPr lang="de-CH" sz="2800" b="1" i="1" dirty="0">
                <a:sym typeface="Wingdings" charset="0"/>
              </a:rPr>
              <a:t> </a:t>
            </a:r>
            <a:r>
              <a:rPr lang="de-CH" sz="2800" b="1" i="1" dirty="0" smtClean="0">
                <a:sym typeface="Wingdings" charset="0"/>
              </a:rPr>
              <a:t>la </a:t>
            </a:r>
            <a:r>
              <a:rPr lang="de-CH" sz="2800" b="1" i="1" dirty="0" err="1">
                <a:sym typeface="Wingdings" charset="0"/>
              </a:rPr>
              <a:t>paille</a:t>
            </a:r>
            <a:r>
              <a:rPr lang="de-CH" sz="2800" b="1" i="1" dirty="0">
                <a:sym typeface="Wingdings" charset="0"/>
              </a:rPr>
              <a:t> </a:t>
            </a:r>
            <a:r>
              <a:rPr lang="de-CH" sz="2800" b="1" i="1" dirty="0" err="1" smtClean="0">
                <a:sym typeface="Wingdings" charset="0"/>
              </a:rPr>
              <a:t>quittant</a:t>
            </a:r>
            <a:r>
              <a:rPr lang="de-CH" sz="2800" b="1" i="1" dirty="0" smtClean="0">
                <a:sym typeface="Wingdings" charset="0"/>
              </a:rPr>
              <a:t> le </a:t>
            </a:r>
            <a:r>
              <a:rPr lang="de-CH" sz="2800" b="1" i="1" dirty="0" err="1" smtClean="0">
                <a:sym typeface="Wingdings" charset="0"/>
              </a:rPr>
              <a:t>champ</a:t>
            </a:r>
            <a:r>
              <a:rPr lang="de-CH" sz="2800" b="1" i="1" dirty="0" smtClean="0">
                <a:sym typeface="Wingdings" charset="0"/>
              </a:rPr>
              <a:t> </a:t>
            </a:r>
            <a:r>
              <a:rPr lang="de-CH" sz="2800" b="1" i="1" dirty="0" err="1" smtClean="0">
                <a:sym typeface="Wingdings" charset="0"/>
              </a:rPr>
              <a:t>est</a:t>
            </a:r>
            <a:r>
              <a:rPr lang="de-CH" sz="2800" b="1" i="1" dirty="0" smtClean="0">
                <a:sym typeface="Wingdings" charset="0"/>
              </a:rPr>
              <a:t>-elle </a:t>
            </a:r>
            <a:r>
              <a:rPr lang="de-CH" sz="2800" b="1" i="1" dirty="0" err="1" smtClean="0">
                <a:sym typeface="Wingdings" charset="0"/>
              </a:rPr>
              <a:t>vendue</a:t>
            </a:r>
            <a:r>
              <a:rPr lang="de-CH" sz="2800" b="1" i="1" dirty="0" smtClean="0">
                <a:sym typeface="Wingdings" charset="0"/>
              </a:rPr>
              <a:t>?</a:t>
            </a:r>
            <a:endParaRPr lang="de-CH" sz="2800" b="1" i="1" dirty="0">
              <a:sym typeface="Wingdings" charset="0"/>
            </a:endParaRPr>
          </a:p>
          <a:p>
            <a:pPr algn="ctr">
              <a:spcBef>
                <a:spcPct val="25000"/>
              </a:spcBef>
            </a:pPr>
            <a:r>
              <a:rPr lang="de-CH" sz="2800" b="1" i="1" dirty="0" err="1" smtClean="0">
                <a:sym typeface="Wingdings" charset="0"/>
              </a:rPr>
              <a:t>Réponse</a:t>
            </a:r>
            <a:r>
              <a:rPr lang="de-CH" sz="2800" b="1" i="1" dirty="0">
                <a:sym typeface="Wingdings" charset="0"/>
              </a:rPr>
              <a:t>:</a:t>
            </a:r>
          </a:p>
          <a:p>
            <a:pPr algn="ctr">
              <a:spcBef>
                <a:spcPct val="25000"/>
              </a:spcBef>
            </a:pPr>
            <a:r>
              <a:rPr lang="de-CH" sz="2800" b="1" i="1" dirty="0" err="1">
                <a:sym typeface="Wingdings" charset="0"/>
              </a:rPr>
              <a:t>Pas</a:t>
            </a:r>
            <a:r>
              <a:rPr lang="de-CH" sz="2800" b="1" i="1" dirty="0">
                <a:sym typeface="Wingdings" charset="0"/>
              </a:rPr>
              <a:t> </a:t>
            </a:r>
            <a:r>
              <a:rPr lang="de-CH" sz="2800" b="1" i="1" dirty="0" err="1" smtClean="0">
                <a:sym typeface="Wingdings" charset="0"/>
              </a:rPr>
              <a:t>moins</a:t>
            </a:r>
            <a:r>
              <a:rPr lang="de-CH" sz="2800" b="1" i="1" dirty="0" smtClean="0">
                <a:sym typeface="Wingdings" charset="0"/>
              </a:rPr>
              <a:t> </a:t>
            </a:r>
            <a:r>
              <a:rPr lang="de-CH" sz="2800" b="1" i="1" dirty="0" err="1" smtClean="0">
                <a:sym typeface="Wingdings" charset="0"/>
              </a:rPr>
              <a:t>que</a:t>
            </a:r>
            <a:r>
              <a:rPr lang="de-CH" sz="2800" b="1" i="1" dirty="0" smtClean="0">
                <a:sym typeface="Wingdings" charset="0"/>
              </a:rPr>
              <a:t> Fr</a:t>
            </a:r>
            <a:r>
              <a:rPr lang="de-CH" sz="2800" b="1" i="1" dirty="0">
                <a:sym typeface="Wingdings" charset="0"/>
              </a:rPr>
              <a:t>. 6.-/100 kg</a:t>
            </a:r>
          </a:p>
          <a:p>
            <a:pPr algn="ctr">
              <a:spcBef>
                <a:spcPct val="25000"/>
              </a:spcBef>
            </a:pPr>
            <a:r>
              <a:rPr lang="de-CH" sz="2800" b="1" i="1" dirty="0" smtClean="0">
                <a:sym typeface="Wingdings" charset="0"/>
              </a:rPr>
              <a:t>(</a:t>
            </a:r>
            <a:r>
              <a:rPr lang="de-CH" sz="2800" b="1" i="1" dirty="0" err="1" smtClean="0">
                <a:sym typeface="Wingdings" charset="0"/>
              </a:rPr>
              <a:t>équivaux</a:t>
            </a:r>
            <a:r>
              <a:rPr lang="de-CH" sz="2800" b="1" i="1" dirty="0" smtClean="0">
                <a:sym typeface="Wingdings" charset="0"/>
              </a:rPr>
              <a:t> </a:t>
            </a:r>
            <a:r>
              <a:rPr lang="de-CH" sz="2800" b="1" i="1" dirty="0">
                <a:sym typeface="Wingdings" charset="0"/>
              </a:rPr>
              <a:t>à </a:t>
            </a:r>
            <a:r>
              <a:rPr lang="de-CH" sz="2800" b="1" i="1" dirty="0" smtClean="0">
                <a:sym typeface="Wingdings" charset="0"/>
              </a:rPr>
              <a:t>Fr</a:t>
            </a:r>
            <a:r>
              <a:rPr lang="de-CH" sz="2800" b="1" i="1" dirty="0">
                <a:sym typeface="Wingdings" charset="0"/>
              </a:rPr>
              <a:t>. 60.-/</a:t>
            </a:r>
            <a:r>
              <a:rPr lang="de-CH" sz="2800" b="1" i="1" dirty="0" smtClean="0">
                <a:sym typeface="Wingdings" charset="0"/>
              </a:rPr>
              <a:t>tonne)</a:t>
            </a:r>
            <a:endParaRPr lang="de-CH" sz="2800" b="1" i="1" dirty="0">
              <a:sym typeface="Wingdings" charset="0"/>
            </a:endParaRPr>
          </a:p>
          <a:p>
            <a:pPr algn="ctr">
              <a:spcBef>
                <a:spcPct val="25000"/>
              </a:spcBef>
              <a:buFont typeface="Wingdings" charset="0"/>
              <a:buNone/>
            </a:pPr>
            <a:endParaRPr lang="de-CH" i="1" dirty="0">
              <a:sym typeface="Wingdings" charset="0"/>
            </a:endParaRPr>
          </a:p>
          <a:p>
            <a:pPr algn="ctr">
              <a:spcBef>
                <a:spcPct val="25000"/>
              </a:spcBef>
              <a:buFont typeface="Wingdings" charset="0"/>
              <a:buNone/>
            </a:pPr>
            <a:r>
              <a:rPr lang="de-CH" sz="2400" b="1" i="1" dirty="0" err="1" smtClean="0">
                <a:sym typeface="Wingdings" charset="0"/>
              </a:rPr>
              <a:t>Valeur</a:t>
            </a:r>
            <a:r>
              <a:rPr lang="de-CH" sz="2400" b="1" i="1" dirty="0" smtClean="0">
                <a:sym typeface="Wingdings" charset="0"/>
              </a:rPr>
              <a:t> des </a:t>
            </a:r>
            <a:r>
              <a:rPr lang="de-CH" sz="2400" b="1" i="1" dirty="0" err="1" smtClean="0">
                <a:sym typeface="Wingdings" charset="0"/>
              </a:rPr>
              <a:t>éléments</a:t>
            </a:r>
            <a:r>
              <a:rPr lang="de-CH" sz="2400" b="1" i="1" dirty="0" smtClean="0">
                <a:sym typeface="Wingdings" charset="0"/>
              </a:rPr>
              <a:t> </a:t>
            </a:r>
            <a:r>
              <a:rPr lang="de-CH" sz="2400" b="1" i="1" dirty="0" err="1" smtClean="0">
                <a:sym typeface="Wingdings" charset="0"/>
              </a:rPr>
              <a:t>nutritifs</a:t>
            </a:r>
            <a:r>
              <a:rPr lang="de-CH" sz="2400" b="1" i="1" dirty="0" smtClean="0">
                <a:sym typeface="Wingdings" charset="0"/>
              </a:rPr>
              <a:t> </a:t>
            </a:r>
            <a:r>
              <a:rPr lang="de-CH" sz="2400" b="1" i="1" dirty="0" err="1" smtClean="0">
                <a:sym typeface="Wingdings" charset="0"/>
              </a:rPr>
              <a:t>dans</a:t>
            </a:r>
            <a:r>
              <a:rPr lang="de-CH" sz="2400" b="1" i="1" dirty="0" smtClean="0">
                <a:sym typeface="Wingdings" charset="0"/>
              </a:rPr>
              <a:t> 1 tonne de </a:t>
            </a:r>
            <a:r>
              <a:rPr lang="de-CH" sz="2400" b="1" i="1" dirty="0" err="1" smtClean="0">
                <a:sym typeface="Wingdings" charset="0"/>
              </a:rPr>
              <a:t>paille</a:t>
            </a:r>
            <a:r>
              <a:rPr lang="de-CH" sz="2400" b="1" i="1" dirty="0" smtClean="0">
                <a:sym typeface="Wingdings" charset="0"/>
              </a:rPr>
              <a:t>:</a:t>
            </a:r>
          </a:p>
          <a:p>
            <a:pPr algn="ctr">
              <a:spcBef>
                <a:spcPct val="25000"/>
              </a:spcBef>
              <a:buFont typeface="Wingdings" charset="0"/>
              <a:buNone/>
            </a:pPr>
            <a:r>
              <a:rPr lang="de-CH" sz="2400" b="1" i="1" dirty="0" err="1" smtClean="0">
                <a:sym typeface="Wingdings" charset="0"/>
              </a:rPr>
              <a:t>autour</a:t>
            </a:r>
            <a:r>
              <a:rPr lang="de-CH" sz="2400" b="1" i="1" dirty="0" smtClean="0">
                <a:sym typeface="Wingdings" charset="0"/>
              </a:rPr>
              <a:t> fr. 30.-</a:t>
            </a:r>
          </a:p>
          <a:p>
            <a:pPr algn="ctr">
              <a:spcBef>
                <a:spcPct val="25000"/>
              </a:spcBef>
              <a:buFont typeface="Wingdings" charset="0"/>
              <a:buNone/>
            </a:pPr>
            <a:r>
              <a:rPr lang="de-CH" sz="2400" b="1" i="1" dirty="0" err="1" smtClean="0">
                <a:sym typeface="Wingdings" charset="0"/>
              </a:rPr>
              <a:t>Valeur</a:t>
            </a:r>
            <a:r>
              <a:rPr lang="de-CH" sz="2400" b="1" i="1" dirty="0" smtClean="0">
                <a:sym typeface="Wingdings" charset="0"/>
              </a:rPr>
              <a:t> </a:t>
            </a:r>
            <a:r>
              <a:rPr lang="de-CH" sz="2400" b="1" i="1" dirty="0" err="1" smtClean="0">
                <a:sym typeface="Wingdings" charset="0"/>
              </a:rPr>
              <a:t>restante</a:t>
            </a:r>
            <a:r>
              <a:rPr lang="de-CH" sz="2400" b="1" i="1" dirty="0" smtClean="0">
                <a:sym typeface="Wingdings" charset="0"/>
              </a:rPr>
              <a:t> </a:t>
            </a:r>
            <a:r>
              <a:rPr lang="de-CH" sz="2400" b="1" i="1" dirty="0" err="1" smtClean="0">
                <a:sym typeface="Wingdings" charset="0"/>
              </a:rPr>
              <a:t>pour</a:t>
            </a:r>
            <a:r>
              <a:rPr lang="de-CH" sz="2400" b="1" i="1" dirty="0" smtClean="0">
                <a:sym typeface="Wingdings" charset="0"/>
              </a:rPr>
              <a:t> la </a:t>
            </a:r>
            <a:r>
              <a:rPr lang="de-CH" sz="2400" b="1" i="1" dirty="0" err="1" smtClean="0">
                <a:sym typeface="Wingdings" charset="0"/>
              </a:rPr>
              <a:t>matière</a:t>
            </a:r>
            <a:r>
              <a:rPr lang="de-CH" sz="2400" b="1" i="1" dirty="0" smtClean="0">
                <a:sym typeface="Wingdings" charset="0"/>
              </a:rPr>
              <a:t> </a:t>
            </a:r>
            <a:r>
              <a:rPr lang="de-CH" sz="2400" b="1" i="1" dirty="0" err="1" smtClean="0">
                <a:sym typeface="Wingdings" charset="0"/>
              </a:rPr>
              <a:t>organique</a:t>
            </a:r>
            <a:r>
              <a:rPr lang="de-CH" sz="2400" b="1" i="1" dirty="0" smtClean="0">
                <a:sym typeface="Wingdings" charset="0"/>
              </a:rPr>
              <a:t>: </a:t>
            </a:r>
          </a:p>
          <a:p>
            <a:pPr algn="ctr">
              <a:spcBef>
                <a:spcPct val="25000"/>
              </a:spcBef>
            </a:pPr>
            <a:r>
              <a:rPr lang="de-CH" sz="2400" b="1" i="1" dirty="0" err="1" smtClean="0">
                <a:sym typeface="Wingdings" charset="0"/>
              </a:rPr>
              <a:t>autour</a:t>
            </a:r>
            <a:r>
              <a:rPr lang="de-CH" sz="2400" b="1" i="1" dirty="0" smtClean="0">
                <a:sym typeface="Wingdings" charset="0"/>
              </a:rPr>
              <a:t> </a:t>
            </a:r>
            <a:r>
              <a:rPr lang="de-CH" sz="2400" b="1" i="1" dirty="0">
                <a:sym typeface="Wingdings" charset="0"/>
              </a:rPr>
              <a:t>fr. 30.-</a:t>
            </a:r>
          </a:p>
          <a:p>
            <a:pPr algn="ctr">
              <a:spcBef>
                <a:spcPct val="25000"/>
              </a:spcBef>
              <a:buFont typeface="Wingdings" charset="0"/>
              <a:buNone/>
            </a:pPr>
            <a:endParaRPr lang="de-CH" i="1" dirty="0">
              <a:sym typeface="Wingding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01836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0720"/>
          </a:xfrm>
        </p:spPr>
        <p:txBody>
          <a:bodyPr>
            <a:normAutofit/>
          </a:bodyPr>
          <a:lstStyle/>
          <a:p>
            <a:r>
              <a:rPr lang="de-DE" dirty="0" err="1" smtClean="0"/>
              <a:t>Valeur</a:t>
            </a:r>
            <a:r>
              <a:rPr lang="de-DE" dirty="0" smtClean="0"/>
              <a:t> de la MO et des </a:t>
            </a:r>
            <a:r>
              <a:rPr lang="de-DE" dirty="0" err="1" smtClean="0"/>
              <a:t>fertilisants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4" name="Bild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775" y="838199"/>
            <a:ext cx="8079791" cy="5144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9579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1840" y="0"/>
            <a:ext cx="7934960" cy="853440"/>
          </a:xfrm>
        </p:spPr>
        <p:txBody>
          <a:bodyPr>
            <a:normAutofit/>
          </a:bodyPr>
          <a:lstStyle/>
          <a:p>
            <a:r>
              <a:rPr lang="de-DE" dirty="0" err="1" smtClean="0"/>
              <a:t>Valeur</a:t>
            </a:r>
            <a:r>
              <a:rPr lang="de-DE" dirty="0" smtClean="0"/>
              <a:t> du </a:t>
            </a:r>
            <a:r>
              <a:rPr lang="de-DE" dirty="0" err="1" smtClean="0"/>
              <a:t>compost</a:t>
            </a:r>
            <a:r>
              <a:rPr lang="de-DE" dirty="0" smtClean="0"/>
              <a:t> et du </a:t>
            </a:r>
            <a:r>
              <a:rPr lang="de-DE" dirty="0" err="1" smtClean="0"/>
              <a:t>digestat</a:t>
            </a:r>
            <a:endParaRPr lang="de-DE" dirty="0"/>
          </a:p>
        </p:txBody>
      </p:sp>
      <p:graphicFrame>
        <p:nvGraphicFramePr>
          <p:cNvPr id="7" name="Diagramm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6965305"/>
              </p:ext>
            </p:extLst>
          </p:nvPr>
        </p:nvGraphicFramePr>
        <p:xfrm>
          <a:off x="934720" y="975360"/>
          <a:ext cx="7274560" cy="49170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064194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70000" y="142240"/>
            <a:ext cx="7416800" cy="701040"/>
          </a:xfrm>
        </p:spPr>
        <p:txBody>
          <a:bodyPr/>
          <a:lstStyle/>
          <a:p>
            <a:r>
              <a:rPr lang="de-DE" dirty="0" err="1" smtClean="0"/>
              <a:t>conclusions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107440" y="1249680"/>
            <a:ext cx="7579360" cy="4876483"/>
          </a:xfrm>
        </p:spPr>
        <p:txBody>
          <a:bodyPr>
            <a:normAutofit/>
          </a:bodyPr>
          <a:lstStyle/>
          <a:p>
            <a:pPr>
              <a:buFont typeface="Arial"/>
              <a:buChar char="•"/>
            </a:pPr>
            <a:r>
              <a:rPr lang="de-DE" dirty="0" smtClean="0"/>
              <a:t>La </a:t>
            </a:r>
            <a:r>
              <a:rPr lang="de-DE" dirty="0" err="1" smtClean="0"/>
              <a:t>valeur</a:t>
            </a:r>
            <a:r>
              <a:rPr lang="de-DE" dirty="0" smtClean="0"/>
              <a:t> de la </a:t>
            </a:r>
            <a:r>
              <a:rPr lang="de-DE" dirty="0" err="1" smtClean="0"/>
              <a:t>matière</a:t>
            </a:r>
            <a:r>
              <a:rPr lang="de-DE" dirty="0" smtClean="0"/>
              <a:t> </a:t>
            </a:r>
            <a:r>
              <a:rPr lang="de-DE" dirty="0" err="1" smtClean="0"/>
              <a:t>organique</a:t>
            </a:r>
            <a:r>
              <a:rPr lang="de-DE" dirty="0" smtClean="0"/>
              <a:t> ne se </a:t>
            </a:r>
            <a:r>
              <a:rPr lang="de-DE" dirty="0" err="1" smtClean="0"/>
              <a:t>laisse</a:t>
            </a:r>
            <a:r>
              <a:rPr lang="de-DE" dirty="0" smtClean="0"/>
              <a:t> </a:t>
            </a:r>
            <a:r>
              <a:rPr lang="de-DE" dirty="0" err="1" smtClean="0"/>
              <a:t>pas</a:t>
            </a:r>
            <a:r>
              <a:rPr lang="de-DE" dirty="0" smtClean="0"/>
              <a:t> </a:t>
            </a:r>
            <a:r>
              <a:rPr lang="de-DE" dirty="0" err="1" smtClean="0"/>
              <a:t>facilement</a:t>
            </a:r>
            <a:r>
              <a:rPr lang="de-DE" dirty="0" smtClean="0"/>
              <a:t> </a:t>
            </a:r>
            <a:r>
              <a:rPr lang="de-DE" dirty="0" err="1" smtClean="0"/>
              <a:t>définir</a:t>
            </a:r>
            <a:r>
              <a:rPr lang="de-DE" dirty="0" smtClean="0"/>
              <a:t>. Il </a:t>
            </a:r>
            <a:r>
              <a:rPr lang="de-DE" dirty="0" err="1" smtClean="0"/>
              <a:t>faut</a:t>
            </a:r>
            <a:r>
              <a:rPr lang="de-DE" dirty="0" smtClean="0"/>
              <a:t> des </a:t>
            </a:r>
            <a:r>
              <a:rPr lang="de-DE" dirty="0" err="1" smtClean="0"/>
              <a:t>calculs</a:t>
            </a:r>
            <a:r>
              <a:rPr lang="de-DE" dirty="0" smtClean="0"/>
              <a:t> à </a:t>
            </a:r>
            <a:r>
              <a:rPr lang="de-DE" dirty="0" err="1" smtClean="0"/>
              <a:t>plusieurs</a:t>
            </a:r>
            <a:r>
              <a:rPr lang="de-DE" dirty="0" smtClean="0"/>
              <a:t> </a:t>
            </a:r>
            <a:r>
              <a:rPr lang="de-DE" dirty="0" err="1" smtClean="0"/>
              <a:t>niveaux</a:t>
            </a:r>
            <a:endParaRPr lang="de-DE" dirty="0" smtClean="0"/>
          </a:p>
          <a:p>
            <a:pPr>
              <a:buFont typeface="Arial"/>
              <a:buChar char="•"/>
            </a:pPr>
            <a:r>
              <a:rPr lang="de-DE" dirty="0" err="1" smtClean="0"/>
              <a:t>Pour</a:t>
            </a:r>
            <a:r>
              <a:rPr lang="de-DE" dirty="0" smtClean="0"/>
              <a:t> des </a:t>
            </a:r>
            <a:r>
              <a:rPr lang="de-DE" dirty="0" err="1" smtClean="0"/>
              <a:t>produits</a:t>
            </a:r>
            <a:r>
              <a:rPr lang="de-DE" dirty="0" smtClean="0"/>
              <a:t> </a:t>
            </a:r>
            <a:r>
              <a:rPr lang="de-DE" dirty="0" err="1" smtClean="0"/>
              <a:t>riches</a:t>
            </a:r>
            <a:r>
              <a:rPr lang="de-DE" dirty="0" smtClean="0"/>
              <a:t> en </a:t>
            </a:r>
            <a:r>
              <a:rPr lang="de-DE" dirty="0" err="1" smtClean="0"/>
              <a:t>matière</a:t>
            </a:r>
            <a:r>
              <a:rPr lang="de-DE" dirty="0" smtClean="0"/>
              <a:t> </a:t>
            </a:r>
            <a:r>
              <a:rPr lang="de-DE" dirty="0" err="1" smtClean="0"/>
              <a:t>organique</a:t>
            </a:r>
            <a:r>
              <a:rPr lang="de-DE" dirty="0" smtClean="0"/>
              <a:t> et </a:t>
            </a:r>
            <a:r>
              <a:rPr lang="de-DE" dirty="0" err="1" smtClean="0"/>
              <a:t>faibles</a:t>
            </a:r>
            <a:r>
              <a:rPr lang="de-DE" dirty="0" smtClean="0"/>
              <a:t> en </a:t>
            </a:r>
            <a:r>
              <a:rPr lang="de-DE" dirty="0" err="1" smtClean="0"/>
              <a:t>éléments</a:t>
            </a:r>
            <a:r>
              <a:rPr lang="de-DE" dirty="0" smtClean="0"/>
              <a:t> nutritives, on </a:t>
            </a:r>
            <a:r>
              <a:rPr lang="de-DE" dirty="0" err="1" smtClean="0"/>
              <a:t>peut</a:t>
            </a:r>
            <a:r>
              <a:rPr lang="de-DE" dirty="0" smtClean="0"/>
              <a:t> </a:t>
            </a:r>
            <a:r>
              <a:rPr lang="de-DE" dirty="0" err="1" smtClean="0"/>
              <a:t>estimer</a:t>
            </a:r>
            <a:r>
              <a:rPr lang="de-DE" dirty="0" smtClean="0"/>
              <a:t> la </a:t>
            </a:r>
            <a:r>
              <a:rPr lang="de-DE" dirty="0" err="1" smtClean="0"/>
              <a:t>valeur</a:t>
            </a:r>
            <a:r>
              <a:rPr lang="de-DE" dirty="0" smtClean="0"/>
              <a:t> de la </a:t>
            </a:r>
            <a:r>
              <a:rPr lang="de-DE" dirty="0" err="1" smtClean="0"/>
              <a:t>matière</a:t>
            </a:r>
            <a:r>
              <a:rPr lang="de-DE" dirty="0" smtClean="0"/>
              <a:t> </a:t>
            </a:r>
            <a:r>
              <a:rPr lang="de-DE" dirty="0" err="1" smtClean="0"/>
              <a:t>organique</a:t>
            </a:r>
            <a:r>
              <a:rPr lang="de-DE" dirty="0" smtClean="0"/>
              <a:t> </a:t>
            </a:r>
            <a:r>
              <a:rPr lang="de-DE" dirty="0" err="1" smtClean="0"/>
              <a:t>aussi</a:t>
            </a:r>
            <a:r>
              <a:rPr lang="de-DE" dirty="0" smtClean="0"/>
              <a:t> haute </a:t>
            </a:r>
            <a:r>
              <a:rPr lang="de-DE" dirty="0" err="1" smtClean="0"/>
              <a:t>que</a:t>
            </a:r>
            <a:r>
              <a:rPr lang="de-DE" dirty="0" smtClean="0"/>
              <a:t> la </a:t>
            </a:r>
            <a:r>
              <a:rPr lang="de-DE" dirty="0" err="1" smtClean="0"/>
              <a:t>valeur</a:t>
            </a:r>
            <a:r>
              <a:rPr lang="de-DE" dirty="0" smtClean="0"/>
              <a:t> </a:t>
            </a:r>
            <a:r>
              <a:rPr lang="de-DE" dirty="0" err="1" smtClean="0"/>
              <a:t>fertilisante</a:t>
            </a:r>
            <a:r>
              <a:rPr lang="de-DE" dirty="0" smtClean="0"/>
              <a:t>.</a:t>
            </a:r>
          </a:p>
          <a:p>
            <a:pPr>
              <a:buFont typeface="Arial"/>
              <a:buChar char="•"/>
            </a:pPr>
            <a:r>
              <a:rPr lang="de-DE" dirty="0" smtClean="0"/>
              <a:t>Les </a:t>
            </a:r>
            <a:r>
              <a:rPr lang="de-DE" dirty="0" err="1" smtClean="0"/>
              <a:t>effets</a:t>
            </a:r>
            <a:r>
              <a:rPr lang="de-DE" dirty="0" smtClean="0"/>
              <a:t> </a:t>
            </a:r>
            <a:r>
              <a:rPr lang="de-DE" dirty="0" err="1" smtClean="0"/>
              <a:t>d‘humus</a:t>
            </a:r>
            <a:r>
              <a:rPr lang="de-DE" dirty="0" smtClean="0"/>
              <a:t> ne se </a:t>
            </a:r>
            <a:r>
              <a:rPr lang="de-DE" dirty="0" err="1" smtClean="0"/>
              <a:t>montrent</a:t>
            </a:r>
            <a:r>
              <a:rPr lang="de-DE" dirty="0" smtClean="0"/>
              <a:t> </a:t>
            </a:r>
            <a:r>
              <a:rPr lang="de-DE" dirty="0" err="1" smtClean="0"/>
              <a:t>qu‘à</a:t>
            </a:r>
            <a:r>
              <a:rPr lang="de-DE" dirty="0" smtClean="0"/>
              <a:t> </a:t>
            </a:r>
            <a:r>
              <a:rPr lang="de-DE" dirty="0" err="1" smtClean="0"/>
              <a:t>long</a:t>
            </a:r>
            <a:r>
              <a:rPr lang="de-DE" dirty="0" smtClean="0"/>
              <a:t> </a:t>
            </a:r>
            <a:r>
              <a:rPr lang="de-DE" dirty="0" err="1" smtClean="0"/>
              <a:t>terme</a:t>
            </a:r>
            <a:r>
              <a:rPr lang="de-DE" dirty="0" smtClean="0"/>
              <a:t>. On ne </a:t>
            </a:r>
            <a:r>
              <a:rPr lang="de-DE" dirty="0" err="1" smtClean="0"/>
              <a:t>peut</a:t>
            </a:r>
            <a:r>
              <a:rPr lang="de-DE" dirty="0" smtClean="0"/>
              <a:t> </a:t>
            </a:r>
            <a:r>
              <a:rPr lang="de-DE" dirty="0" err="1" smtClean="0"/>
              <a:t>pas</a:t>
            </a:r>
            <a:r>
              <a:rPr lang="de-DE" dirty="0" smtClean="0"/>
              <a:t> </a:t>
            </a:r>
            <a:r>
              <a:rPr lang="de-DE" dirty="0" err="1" smtClean="0"/>
              <a:t>augmenter</a:t>
            </a:r>
            <a:r>
              <a:rPr lang="de-DE" dirty="0" smtClean="0"/>
              <a:t> </a:t>
            </a:r>
            <a:r>
              <a:rPr lang="de-DE" dirty="0" err="1" smtClean="0"/>
              <a:t>durablement</a:t>
            </a:r>
            <a:r>
              <a:rPr lang="de-DE" dirty="0" smtClean="0"/>
              <a:t> les </a:t>
            </a:r>
            <a:r>
              <a:rPr lang="de-DE" dirty="0" err="1" smtClean="0"/>
              <a:t>teneurs</a:t>
            </a:r>
            <a:r>
              <a:rPr lang="de-DE" dirty="0" smtClean="0"/>
              <a:t> en </a:t>
            </a:r>
            <a:r>
              <a:rPr lang="de-DE" dirty="0" err="1" smtClean="0"/>
              <a:t>humus</a:t>
            </a:r>
            <a:r>
              <a:rPr lang="de-DE" dirty="0" smtClean="0"/>
              <a:t> de plus de 1% par </a:t>
            </a:r>
            <a:r>
              <a:rPr lang="de-DE" dirty="0" err="1" smtClean="0"/>
              <a:t>génération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278782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01600"/>
            <a:ext cx="8229600" cy="680720"/>
          </a:xfrm>
        </p:spPr>
        <p:txBody>
          <a:bodyPr/>
          <a:lstStyle/>
          <a:p>
            <a:r>
              <a:rPr lang="de-DE" dirty="0" smtClean="0"/>
              <a:t>Merci de </a:t>
            </a:r>
            <a:r>
              <a:rPr lang="de-DE" dirty="0" err="1" smtClean="0"/>
              <a:t>votre</a:t>
            </a:r>
            <a:r>
              <a:rPr lang="de-DE" dirty="0" smtClean="0"/>
              <a:t> </a:t>
            </a:r>
            <a:r>
              <a:rPr lang="de-DE" dirty="0" err="1" smtClean="0"/>
              <a:t>attention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de-DE" sz="4000" dirty="0" err="1" smtClean="0"/>
              <a:t>Questions</a:t>
            </a:r>
            <a:r>
              <a:rPr lang="de-DE" sz="4000" dirty="0" smtClean="0"/>
              <a:t>?</a:t>
            </a:r>
          </a:p>
          <a:p>
            <a:r>
              <a:rPr lang="de-CH" sz="2800" dirty="0"/>
              <a:t>UMWEKO </a:t>
            </a:r>
            <a:r>
              <a:rPr lang="de-CH" sz="2800" dirty="0" err="1" smtClean="0"/>
              <a:t>Sarl</a:t>
            </a:r>
            <a:endParaRPr lang="de-DE" sz="2800" dirty="0"/>
          </a:p>
          <a:p>
            <a:r>
              <a:rPr lang="de-CH" sz="2800" dirty="0"/>
              <a:t>Dr. Konrad Schleiss, Weinbergstr. 46, </a:t>
            </a:r>
            <a:endParaRPr lang="de-DE" sz="2800" dirty="0"/>
          </a:p>
          <a:p>
            <a:r>
              <a:rPr lang="de-CH" sz="2800" dirty="0"/>
              <a:t>2540 </a:t>
            </a:r>
            <a:r>
              <a:rPr lang="de-CH" sz="2800" dirty="0" smtClean="0"/>
              <a:t>Grenchen</a:t>
            </a:r>
            <a:r>
              <a:rPr lang="de-CH" sz="2800" dirty="0"/>
              <a:t> </a:t>
            </a:r>
            <a:r>
              <a:rPr lang="de-CH" sz="2800" dirty="0" smtClean="0"/>
              <a:t>SO</a:t>
            </a:r>
            <a:endParaRPr lang="de-DE" sz="2800" dirty="0"/>
          </a:p>
          <a:p>
            <a:r>
              <a:rPr lang="de-CH" sz="2800" dirty="0"/>
              <a:t>Tel: 032/ 653 29 20, Fax: 032/ 653 29 22</a:t>
            </a:r>
            <a:endParaRPr lang="de-DE" sz="2800" dirty="0"/>
          </a:p>
          <a:p>
            <a:r>
              <a:rPr lang="de-CH" sz="2800" dirty="0" err="1"/>
              <a:t>e-mail</a:t>
            </a:r>
            <a:r>
              <a:rPr lang="de-CH" sz="2800" dirty="0"/>
              <a:t>: </a:t>
            </a:r>
            <a:r>
              <a:rPr lang="de-CH" sz="2800" dirty="0">
                <a:hlinkClick r:id="rId2"/>
              </a:rPr>
              <a:t>k.schleiss@bluewin.ch</a:t>
            </a:r>
            <a:endParaRPr lang="de-DE" sz="2800" dirty="0"/>
          </a:p>
          <a:p>
            <a:r>
              <a:rPr lang="de-CH" sz="2800" dirty="0" err="1"/>
              <a:t>www</a:t>
            </a:r>
            <a:r>
              <a:rPr lang="de-CH" sz="2800" dirty="0" err="1" smtClean="0"/>
              <a:t>.umweko.</a:t>
            </a:r>
            <a:r>
              <a:rPr lang="de-CH" sz="2800" dirty="0" err="1"/>
              <a:t>ch</a:t>
            </a:r>
            <a:r>
              <a:rPr lang="de-DE" sz="2800" dirty="0"/>
              <a:t> </a:t>
            </a:r>
          </a:p>
          <a:p>
            <a:pPr algn="ctr"/>
            <a:endParaRPr lang="de-DE" sz="4000" dirty="0"/>
          </a:p>
        </p:txBody>
      </p:sp>
      <p:pic>
        <p:nvPicPr>
          <p:cNvPr id="4" name="Bild 3" descr="logo-Kop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620" y="4663440"/>
            <a:ext cx="2514600" cy="127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10275834"/>
      </p:ext>
    </p:extLst>
  </p:cSld>
  <p:clrMapOvr>
    <a:masterClrMapping/>
  </p:clrMapOvr>
</p:sld>
</file>

<file path=ppt/theme/theme1.xml><?xml version="1.0" encoding="utf-8"?>
<a:theme xmlns:a="http://schemas.openxmlformats.org/drawingml/2006/main" name="Benutzerdefiniertes Design">
  <a:themeElements>
    <a:clrScheme name="Benutzerdefiniertes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enutzerdefiniertes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Benutzerdefiniertes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762</Words>
  <Application>Microsoft Macintosh PowerPoint</Application>
  <PresentationFormat>Présentation à l'écran (4:3)</PresentationFormat>
  <Paragraphs>102</Paragraphs>
  <Slides>20</Slides>
  <Notes>7</Notes>
  <HiddenSlides>0</HiddenSlides>
  <MMClips>0</MMClips>
  <ScaleCrop>false</ScaleCrop>
  <HeadingPairs>
    <vt:vector size="6" baseType="variant">
      <vt:variant>
        <vt:lpstr>Thème</vt:lpstr>
      </vt:variant>
      <vt:variant>
        <vt:i4>2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3" baseType="lpstr">
      <vt:lpstr>Benutzerdefiniertes Design</vt:lpstr>
      <vt:lpstr>Office-Design</vt:lpstr>
      <vt:lpstr>Dokument</vt:lpstr>
      <vt:lpstr>Fonctions « biodiversité - humus » </vt:lpstr>
      <vt:lpstr>Bases legales</vt:lpstr>
      <vt:lpstr>Les différentes fonctions des sols</vt:lpstr>
      <vt:lpstr>Fonctions des sols</vt:lpstr>
      <vt:lpstr>Sol vivant et matière organique</vt:lpstr>
      <vt:lpstr>Le sol est considéré comme fertile</vt:lpstr>
      <vt:lpstr>Définitions scientifique „agroscope“</vt:lpstr>
      <vt:lpstr>Quelle qualité de la substance organique ?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Humus et finances</vt:lpstr>
      <vt:lpstr>Valeur économique de la paille</vt:lpstr>
      <vt:lpstr>Valeur de la MO et des fertilisants</vt:lpstr>
      <vt:lpstr>Valeur du compost et du digestat</vt:lpstr>
      <vt:lpstr>conclusions</vt:lpstr>
      <vt:lpstr>Merci de votre attention</vt:lpstr>
    </vt:vector>
  </TitlesOfParts>
  <Company>UMWEKO GmbH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Fonctions « biodiversité - humus » </dc:title>
  <dc:creator>Konrad Schleiss</dc:creator>
  <cp:lastModifiedBy>Bernard K</cp:lastModifiedBy>
  <cp:revision>31</cp:revision>
  <dcterms:created xsi:type="dcterms:W3CDTF">2012-10-10T13:38:56Z</dcterms:created>
  <dcterms:modified xsi:type="dcterms:W3CDTF">2012-10-24T02:34:09Z</dcterms:modified>
</cp:coreProperties>
</file>