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25" r:id="rId2"/>
    <p:sldId id="335" r:id="rId3"/>
    <p:sldId id="385" r:id="rId4"/>
    <p:sldId id="393" r:id="rId5"/>
    <p:sldId id="365" r:id="rId6"/>
    <p:sldId id="366" r:id="rId7"/>
    <p:sldId id="419" r:id="rId8"/>
    <p:sldId id="391" r:id="rId9"/>
    <p:sldId id="387" r:id="rId10"/>
    <p:sldId id="374" r:id="rId11"/>
    <p:sldId id="381" r:id="rId12"/>
    <p:sldId id="401" r:id="rId13"/>
    <p:sldId id="410" r:id="rId14"/>
    <p:sldId id="411" r:id="rId15"/>
    <p:sldId id="412" r:id="rId16"/>
    <p:sldId id="417" r:id="rId17"/>
    <p:sldId id="423" r:id="rId18"/>
    <p:sldId id="361" r:id="rId19"/>
    <p:sldId id="375" r:id="rId20"/>
    <p:sldId id="362" r:id="rId21"/>
    <p:sldId id="363" r:id="rId22"/>
    <p:sldId id="364" r:id="rId23"/>
    <p:sldId id="351" r:id="rId24"/>
    <p:sldId id="384" r:id="rId25"/>
    <p:sldId id="422" r:id="rId26"/>
  </p:sldIdLst>
  <p:sldSz cx="9144000" cy="6858000" type="screen4x3"/>
  <p:notesSz cx="6667500" cy="9904413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00"/>
    <a:srgbClr val="00CC00"/>
    <a:srgbClr val="339933"/>
    <a:srgbClr val="33CC33"/>
    <a:srgbClr val="009900"/>
    <a:srgbClr val="6699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8" autoAdjust="0"/>
    <p:restoredTop sz="94717" autoAdjust="0"/>
  </p:normalViewPr>
  <p:slideViewPr>
    <p:cSldViewPr>
      <p:cViewPr varScale="1">
        <p:scale>
          <a:sx n="63" d="100"/>
          <a:sy n="63" d="100"/>
        </p:scale>
        <p:origin x="-13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5C6F83-4F45-41E7-B9F7-8E0192531D4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C02C1875-6725-487B-B00A-EFA775B1BB65}">
      <dgm:prSet phldrT="[Text]"/>
      <dgm:spPr>
        <a:solidFill>
          <a:srgbClr val="FFC000"/>
        </a:solidFill>
      </dgm:spPr>
      <dgm:t>
        <a:bodyPr/>
        <a:lstStyle/>
        <a:p>
          <a:r>
            <a:rPr lang="fr-CH" b="1" noProof="0" dirty="0" smtClean="0"/>
            <a:t>Efficacité énergétique</a:t>
          </a:r>
          <a:endParaRPr lang="fr-CH" b="1" noProof="0" dirty="0"/>
        </a:p>
      </dgm:t>
    </dgm:pt>
    <dgm:pt modelId="{5AE0EAA1-93BB-47EA-8311-5B6FCEAAE684}" type="parTrans" cxnId="{29B51733-86C1-456E-8989-16E1DB6D38FA}">
      <dgm:prSet/>
      <dgm:spPr/>
      <dgm:t>
        <a:bodyPr/>
        <a:lstStyle/>
        <a:p>
          <a:endParaRPr lang="de-CH"/>
        </a:p>
      </dgm:t>
    </dgm:pt>
    <dgm:pt modelId="{30D74BF3-8844-4FA4-AE5D-6600E448C8DE}" type="sibTrans" cxnId="{29B51733-86C1-456E-8989-16E1DB6D38FA}">
      <dgm:prSet/>
      <dgm:spPr/>
      <dgm:t>
        <a:bodyPr/>
        <a:lstStyle/>
        <a:p>
          <a:endParaRPr lang="de-CH"/>
        </a:p>
      </dgm:t>
    </dgm:pt>
    <dgm:pt modelId="{31AF95C3-5D3A-47E6-A5D8-EED3DD9EB5CC}">
      <dgm:prSet phldrT="[Text]"/>
      <dgm:spPr/>
      <dgm:t>
        <a:bodyPr/>
        <a:lstStyle/>
        <a:p>
          <a:r>
            <a:rPr lang="fr-CH" noProof="0" smtClean="0"/>
            <a:t>Processus et appareils efficaces</a:t>
          </a:r>
          <a:endParaRPr lang="fr-CH" noProof="0"/>
        </a:p>
      </dgm:t>
    </dgm:pt>
    <dgm:pt modelId="{21C0445A-216D-4F76-A8F1-EDECAAA2DD02}" type="parTrans" cxnId="{A2249C47-C042-4471-949C-444A72395136}">
      <dgm:prSet/>
      <dgm:spPr/>
      <dgm:t>
        <a:bodyPr/>
        <a:lstStyle/>
        <a:p>
          <a:endParaRPr lang="de-CH"/>
        </a:p>
      </dgm:t>
    </dgm:pt>
    <dgm:pt modelId="{65FBA8E8-2200-4EA8-BF54-3C20FD72ED25}" type="sibTrans" cxnId="{A2249C47-C042-4471-949C-444A72395136}">
      <dgm:prSet/>
      <dgm:spPr/>
      <dgm:t>
        <a:bodyPr/>
        <a:lstStyle/>
        <a:p>
          <a:endParaRPr lang="de-CH"/>
        </a:p>
      </dgm:t>
    </dgm:pt>
    <dgm:pt modelId="{E6EA1A3C-D06D-40FE-A54B-BB01CF558C88}">
      <dgm:prSet phldrT="[Text]"/>
      <dgm:spPr/>
      <dgm:t>
        <a:bodyPr/>
        <a:lstStyle/>
        <a:p>
          <a:r>
            <a:rPr lang="fr-CH" noProof="0" smtClean="0"/>
            <a:t>Tracteurs économiques</a:t>
          </a:r>
          <a:endParaRPr lang="fr-CH" noProof="0"/>
        </a:p>
      </dgm:t>
    </dgm:pt>
    <dgm:pt modelId="{ADA834A4-91E7-4E44-99F0-8778051D5A00}" type="parTrans" cxnId="{41ECCFCF-2AED-4981-A88A-6230E72C7EDC}">
      <dgm:prSet/>
      <dgm:spPr/>
      <dgm:t>
        <a:bodyPr/>
        <a:lstStyle/>
        <a:p>
          <a:endParaRPr lang="de-CH"/>
        </a:p>
      </dgm:t>
    </dgm:pt>
    <dgm:pt modelId="{E9C8DB0F-E013-4A0E-9237-651441568BC3}" type="sibTrans" cxnId="{41ECCFCF-2AED-4981-A88A-6230E72C7EDC}">
      <dgm:prSet/>
      <dgm:spPr/>
      <dgm:t>
        <a:bodyPr/>
        <a:lstStyle/>
        <a:p>
          <a:endParaRPr lang="de-CH"/>
        </a:p>
      </dgm:t>
    </dgm:pt>
    <dgm:pt modelId="{D9ED1CDE-CB74-48BC-B2B3-B10AE42B2022}">
      <dgm:prSet phldrT="[Text]"/>
      <dgm:spPr>
        <a:solidFill>
          <a:srgbClr val="00B0F0"/>
        </a:solidFill>
      </dgm:spPr>
      <dgm:t>
        <a:bodyPr/>
        <a:lstStyle/>
        <a:p>
          <a:r>
            <a:rPr lang="fr-CH" b="1" noProof="0" dirty="0" smtClean="0"/>
            <a:t>Production agricole adaptée</a:t>
          </a:r>
          <a:endParaRPr lang="fr-CH" b="1" noProof="0" dirty="0"/>
        </a:p>
      </dgm:t>
    </dgm:pt>
    <dgm:pt modelId="{4C209C13-05C9-47F4-8862-DA625F726BA2}" type="parTrans" cxnId="{574D1AD5-8938-49F6-B965-29E8B6E3240D}">
      <dgm:prSet/>
      <dgm:spPr/>
      <dgm:t>
        <a:bodyPr/>
        <a:lstStyle/>
        <a:p>
          <a:endParaRPr lang="de-CH"/>
        </a:p>
      </dgm:t>
    </dgm:pt>
    <dgm:pt modelId="{A7B29064-354F-4D06-863E-BC7DE69F6F6C}" type="sibTrans" cxnId="{574D1AD5-8938-49F6-B965-29E8B6E3240D}">
      <dgm:prSet/>
      <dgm:spPr/>
      <dgm:t>
        <a:bodyPr/>
        <a:lstStyle/>
        <a:p>
          <a:endParaRPr lang="de-CH"/>
        </a:p>
      </dgm:t>
    </dgm:pt>
    <dgm:pt modelId="{DE7EFECB-FFB2-4255-B08D-B14DEFDD51B3}">
      <dgm:prSet phldrT="[Text]"/>
      <dgm:spPr/>
      <dgm:t>
        <a:bodyPr/>
        <a:lstStyle/>
        <a:p>
          <a:r>
            <a:rPr lang="fr-CH" noProof="0" smtClean="0"/>
            <a:t>Varieté de plantes cultivées  mieux adaptées (p.ex. concernant l‘irrigation)</a:t>
          </a:r>
          <a:endParaRPr lang="fr-CH" noProof="0"/>
        </a:p>
      </dgm:t>
    </dgm:pt>
    <dgm:pt modelId="{C836B11D-584A-4458-A54C-AB4EAF726F4F}" type="parTrans" cxnId="{1C7DBF5B-2872-4B01-AC4A-4AD37D7F417B}">
      <dgm:prSet/>
      <dgm:spPr/>
      <dgm:t>
        <a:bodyPr/>
        <a:lstStyle/>
        <a:p>
          <a:endParaRPr lang="de-CH"/>
        </a:p>
      </dgm:t>
    </dgm:pt>
    <dgm:pt modelId="{4E116346-3B01-49D5-B40E-60AA24D70A89}" type="sibTrans" cxnId="{1C7DBF5B-2872-4B01-AC4A-4AD37D7F417B}">
      <dgm:prSet/>
      <dgm:spPr/>
      <dgm:t>
        <a:bodyPr/>
        <a:lstStyle/>
        <a:p>
          <a:endParaRPr lang="de-CH"/>
        </a:p>
      </dgm:t>
    </dgm:pt>
    <dgm:pt modelId="{D5B80101-FE44-4CBC-B07A-BEC3BC9CEDD3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fr-CH" b="1" noProof="0" dirty="0" smtClean="0"/>
            <a:t>Substitution des énergies fossiles</a:t>
          </a:r>
          <a:endParaRPr lang="fr-CH" b="1" noProof="0" dirty="0"/>
        </a:p>
      </dgm:t>
    </dgm:pt>
    <dgm:pt modelId="{EF45D79E-DCE5-4FB9-A435-B70AE2E7C17B}" type="parTrans" cxnId="{C4371A17-4090-4B33-B146-153D20A22AD7}">
      <dgm:prSet/>
      <dgm:spPr/>
      <dgm:t>
        <a:bodyPr/>
        <a:lstStyle/>
        <a:p>
          <a:endParaRPr lang="de-CH"/>
        </a:p>
      </dgm:t>
    </dgm:pt>
    <dgm:pt modelId="{B299C34C-CCBA-4809-92DF-9BAA5F3C9D0F}" type="sibTrans" cxnId="{C4371A17-4090-4B33-B146-153D20A22AD7}">
      <dgm:prSet/>
      <dgm:spPr/>
      <dgm:t>
        <a:bodyPr/>
        <a:lstStyle/>
        <a:p>
          <a:endParaRPr lang="de-CH"/>
        </a:p>
      </dgm:t>
    </dgm:pt>
    <dgm:pt modelId="{AAB66C4C-E0A3-4154-8DA3-885B63D33913}">
      <dgm:prSet phldrT="[Text]"/>
      <dgm:spPr/>
      <dgm:t>
        <a:bodyPr/>
        <a:lstStyle/>
        <a:p>
          <a:r>
            <a:rPr lang="fr-CH" noProof="0" dirty="0" smtClean="0"/>
            <a:t>Chauffage:</a:t>
          </a:r>
          <a:br>
            <a:rPr lang="fr-CH" noProof="0" dirty="0" smtClean="0"/>
          </a:br>
          <a:r>
            <a:rPr lang="fr-CH" noProof="0" dirty="0" smtClean="0"/>
            <a:t>utilisation de la chaleur  ambiante (par PAC), le bois, le soleil</a:t>
          </a:r>
          <a:endParaRPr lang="fr-CH" noProof="0" dirty="0"/>
        </a:p>
      </dgm:t>
    </dgm:pt>
    <dgm:pt modelId="{61507C45-2946-4E7D-AA23-CED07F814FC9}" type="parTrans" cxnId="{EE83B0C8-D009-48E6-8EB5-DD407C3541CF}">
      <dgm:prSet/>
      <dgm:spPr/>
      <dgm:t>
        <a:bodyPr/>
        <a:lstStyle/>
        <a:p>
          <a:endParaRPr lang="de-CH"/>
        </a:p>
      </dgm:t>
    </dgm:pt>
    <dgm:pt modelId="{CC27B6CC-16E9-4072-A38C-FFA8C2156392}" type="sibTrans" cxnId="{EE83B0C8-D009-48E6-8EB5-DD407C3541CF}">
      <dgm:prSet/>
      <dgm:spPr/>
      <dgm:t>
        <a:bodyPr/>
        <a:lstStyle/>
        <a:p>
          <a:endParaRPr lang="de-CH"/>
        </a:p>
      </dgm:t>
    </dgm:pt>
    <dgm:pt modelId="{BB43E6F6-9E58-42A2-8FC4-3646A6AF2CDA}">
      <dgm:prSet phldrT="[Text]"/>
      <dgm:spPr/>
      <dgm:t>
        <a:bodyPr/>
        <a:lstStyle/>
        <a:p>
          <a:endParaRPr lang="fr-CH" noProof="0" dirty="0"/>
        </a:p>
      </dgm:t>
    </dgm:pt>
    <dgm:pt modelId="{4A7EAF59-437E-49D9-A309-D7F1530B33AB}" type="parTrans" cxnId="{DD7A0C20-2F09-4B66-A1D2-B3B9BEC2BA82}">
      <dgm:prSet/>
      <dgm:spPr/>
      <dgm:t>
        <a:bodyPr/>
        <a:lstStyle/>
        <a:p>
          <a:endParaRPr lang="de-CH"/>
        </a:p>
      </dgm:t>
    </dgm:pt>
    <dgm:pt modelId="{75B20E1D-08A1-4C1B-AB53-6C2F645049D1}" type="sibTrans" cxnId="{DD7A0C20-2F09-4B66-A1D2-B3B9BEC2BA82}">
      <dgm:prSet/>
      <dgm:spPr/>
      <dgm:t>
        <a:bodyPr/>
        <a:lstStyle/>
        <a:p>
          <a:endParaRPr lang="de-CH"/>
        </a:p>
      </dgm:t>
    </dgm:pt>
    <dgm:pt modelId="{0B845615-91AA-47D4-9EF4-94BAEDBF946E}">
      <dgm:prSet phldrT="[Text]"/>
      <dgm:spPr/>
      <dgm:t>
        <a:bodyPr/>
        <a:lstStyle/>
        <a:p>
          <a:r>
            <a:rPr lang="fr-CH" noProof="0" dirty="0" smtClean="0"/>
            <a:t>Méthode de culture: p. ex. semis direct</a:t>
          </a:r>
          <a:endParaRPr lang="fr-CH" noProof="0" dirty="0"/>
        </a:p>
      </dgm:t>
    </dgm:pt>
    <dgm:pt modelId="{4C7D5068-8F22-40FE-B3CD-3CB304A8E94B}" type="parTrans" cxnId="{228AED13-61C2-40CD-8FFA-6B035CF8CCF4}">
      <dgm:prSet/>
      <dgm:spPr/>
      <dgm:t>
        <a:bodyPr/>
        <a:lstStyle/>
        <a:p>
          <a:endParaRPr lang="de-CH"/>
        </a:p>
      </dgm:t>
    </dgm:pt>
    <dgm:pt modelId="{75A42AED-5004-4E80-B2F4-AF3825A9EC99}" type="sibTrans" cxnId="{228AED13-61C2-40CD-8FFA-6B035CF8CCF4}">
      <dgm:prSet/>
      <dgm:spPr/>
      <dgm:t>
        <a:bodyPr/>
        <a:lstStyle/>
        <a:p>
          <a:endParaRPr lang="de-CH"/>
        </a:p>
      </dgm:t>
    </dgm:pt>
    <dgm:pt modelId="{A4C602F5-B9B2-431D-BFF4-4BF0DA5B1D0B}">
      <dgm:prSet phldrT="[Text]"/>
      <dgm:spPr/>
      <dgm:t>
        <a:bodyPr/>
        <a:lstStyle/>
        <a:p>
          <a:r>
            <a:rPr lang="fr-CH" noProof="0" smtClean="0"/>
            <a:t>Electricité à partir de sources renouvelables</a:t>
          </a:r>
          <a:endParaRPr lang="fr-CH" noProof="0"/>
        </a:p>
      </dgm:t>
    </dgm:pt>
    <dgm:pt modelId="{EE247198-26E0-4B59-9ADB-C33BB1E341A1}" type="parTrans" cxnId="{8B96EEEC-A82F-4310-AC43-14C6EE0F23BF}">
      <dgm:prSet/>
      <dgm:spPr/>
      <dgm:t>
        <a:bodyPr/>
        <a:lstStyle/>
        <a:p>
          <a:endParaRPr lang="de-CH"/>
        </a:p>
      </dgm:t>
    </dgm:pt>
    <dgm:pt modelId="{384BB147-2419-42DC-8908-B89647A970F0}" type="sibTrans" cxnId="{8B96EEEC-A82F-4310-AC43-14C6EE0F23BF}">
      <dgm:prSet/>
      <dgm:spPr/>
      <dgm:t>
        <a:bodyPr/>
        <a:lstStyle/>
        <a:p>
          <a:endParaRPr lang="de-CH"/>
        </a:p>
      </dgm:t>
    </dgm:pt>
    <dgm:pt modelId="{71153486-165C-46BC-8387-AC2348B798D7}">
      <dgm:prSet phldrT="[Text]"/>
      <dgm:spPr/>
      <dgm:t>
        <a:bodyPr/>
        <a:lstStyle/>
        <a:p>
          <a:r>
            <a:rPr lang="fr-CH" noProof="0" dirty="0" smtClean="0"/>
            <a:t>Réduction de l‘utilisation d‘engrais minéraux et de produits phytosanitaires</a:t>
          </a:r>
          <a:endParaRPr lang="fr-CH" noProof="0" dirty="0"/>
        </a:p>
      </dgm:t>
    </dgm:pt>
    <dgm:pt modelId="{EC519189-7D15-4E88-8EBD-6180705F7B81}" type="parTrans" cxnId="{ED889A9D-964A-4ABB-BE09-C4D2CDEB9E75}">
      <dgm:prSet/>
      <dgm:spPr/>
      <dgm:t>
        <a:bodyPr/>
        <a:lstStyle/>
        <a:p>
          <a:endParaRPr lang="de-CH"/>
        </a:p>
      </dgm:t>
    </dgm:pt>
    <dgm:pt modelId="{AD708C26-F206-4ADE-AC61-88CC9D8D2217}" type="sibTrans" cxnId="{ED889A9D-964A-4ABB-BE09-C4D2CDEB9E75}">
      <dgm:prSet/>
      <dgm:spPr/>
      <dgm:t>
        <a:bodyPr/>
        <a:lstStyle/>
        <a:p>
          <a:endParaRPr lang="de-CH"/>
        </a:p>
      </dgm:t>
    </dgm:pt>
    <dgm:pt modelId="{AAF1CA75-7208-4A48-9615-AD8952DFC0A7}">
      <dgm:prSet phldrT="[Text]"/>
      <dgm:spPr/>
      <dgm:t>
        <a:bodyPr/>
        <a:lstStyle/>
        <a:p>
          <a:r>
            <a:rPr lang="fr-CH" noProof="0" smtClean="0"/>
            <a:t>Peu de transports</a:t>
          </a:r>
          <a:endParaRPr lang="fr-CH" noProof="0"/>
        </a:p>
      </dgm:t>
    </dgm:pt>
    <dgm:pt modelId="{D4E62C51-5559-4ABF-B4A1-F91131480BA7}" type="parTrans" cxnId="{E35CCCA7-621F-4760-8C1B-6B0AAFB135A8}">
      <dgm:prSet/>
      <dgm:spPr/>
      <dgm:t>
        <a:bodyPr/>
        <a:lstStyle/>
        <a:p>
          <a:endParaRPr lang="en-US"/>
        </a:p>
      </dgm:t>
    </dgm:pt>
    <dgm:pt modelId="{0EB78B3C-AE70-428C-ADA7-293971CC4184}" type="sibTrans" cxnId="{E35CCCA7-621F-4760-8C1B-6B0AAFB135A8}">
      <dgm:prSet/>
      <dgm:spPr/>
      <dgm:t>
        <a:bodyPr/>
        <a:lstStyle/>
        <a:p>
          <a:endParaRPr lang="en-US"/>
        </a:p>
      </dgm:t>
    </dgm:pt>
    <dgm:pt modelId="{AA6E093D-4FF4-4919-849A-610AFA7EC15B}">
      <dgm:prSet phldrT="[Text]"/>
      <dgm:spPr/>
      <dgm:t>
        <a:bodyPr/>
        <a:lstStyle/>
        <a:p>
          <a:r>
            <a:rPr lang="fr-CH" noProof="0" smtClean="0"/>
            <a:t>Bâtiments de haut standard énergétique</a:t>
          </a:r>
          <a:endParaRPr lang="fr-CH" noProof="0"/>
        </a:p>
      </dgm:t>
    </dgm:pt>
    <dgm:pt modelId="{065F2A42-79A3-4CE6-9EE0-07936490C147}" type="parTrans" cxnId="{D80DDC23-8890-474B-80AA-715C55AA5983}">
      <dgm:prSet/>
      <dgm:spPr/>
      <dgm:t>
        <a:bodyPr/>
        <a:lstStyle/>
        <a:p>
          <a:endParaRPr lang="en-US"/>
        </a:p>
      </dgm:t>
    </dgm:pt>
    <dgm:pt modelId="{179215DB-707C-47F1-BEAE-A85D80D3CA8D}" type="sibTrans" cxnId="{D80DDC23-8890-474B-80AA-715C55AA5983}">
      <dgm:prSet/>
      <dgm:spPr/>
      <dgm:t>
        <a:bodyPr/>
        <a:lstStyle/>
        <a:p>
          <a:endParaRPr lang="en-US"/>
        </a:p>
      </dgm:t>
    </dgm:pt>
    <dgm:pt modelId="{728F0F65-348C-4ECD-952B-D737D4D9A196}">
      <dgm:prSet phldrT="[Text]"/>
      <dgm:spPr/>
      <dgm:t>
        <a:bodyPr/>
        <a:lstStyle/>
        <a:p>
          <a:r>
            <a:rPr lang="fr-CH" noProof="0" dirty="0" smtClean="0"/>
            <a:t>Carburants biogènes (p. ex. biogaz)</a:t>
          </a:r>
          <a:endParaRPr lang="fr-CH" noProof="0" dirty="0"/>
        </a:p>
      </dgm:t>
    </dgm:pt>
    <dgm:pt modelId="{FC03298F-3C59-4A35-8A9E-7966FE0689EB}" type="parTrans" cxnId="{92BF4CD4-AA57-4EFD-A331-92A3754BD8CB}">
      <dgm:prSet/>
      <dgm:spPr/>
      <dgm:t>
        <a:bodyPr/>
        <a:lstStyle/>
        <a:p>
          <a:endParaRPr lang="en-US"/>
        </a:p>
      </dgm:t>
    </dgm:pt>
    <dgm:pt modelId="{28F477BB-7FD3-4721-A20A-DF4D1B613362}" type="sibTrans" cxnId="{92BF4CD4-AA57-4EFD-A331-92A3754BD8CB}">
      <dgm:prSet/>
      <dgm:spPr/>
      <dgm:t>
        <a:bodyPr/>
        <a:lstStyle/>
        <a:p>
          <a:endParaRPr lang="en-US"/>
        </a:p>
      </dgm:t>
    </dgm:pt>
    <dgm:pt modelId="{58DFA08D-B202-4EBF-B80E-A18BBCBC5EDB}" type="pres">
      <dgm:prSet presAssocID="{195C6F83-4F45-41E7-B9F7-8E0192531D4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EE2DC75E-5C7A-422F-AA6E-2E05E3A3FAA7}" type="pres">
      <dgm:prSet presAssocID="{C02C1875-6725-487B-B00A-EFA775B1BB65}" presName="composite" presStyleCnt="0"/>
      <dgm:spPr/>
    </dgm:pt>
    <dgm:pt modelId="{E08C101F-F633-4448-BD71-CB6993159D98}" type="pres">
      <dgm:prSet presAssocID="{C02C1875-6725-487B-B00A-EFA775B1BB6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05DB89D2-8E6F-4DEB-816E-05F348F0EDCE}" type="pres">
      <dgm:prSet presAssocID="{C02C1875-6725-487B-B00A-EFA775B1BB6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061742A2-DC16-4F82-8F85-8EF0F66D2F1D}" type="pres">
      <dgm:prSet presAssocID="{30D74BF3-8844-4FA4-AE5D-6600E448C8DE}" presName="space" presStyleCnt="0"/>
      <dgm:spPr/>
    </dgm:pt>
    <dgm:pt modelId="{DB99F247-4C71-4906-867C-F34A3418D83B}" type="pres">
      <dgm:prSet presAssocID="{D9ED1CDE-CB74-48BC-B2B3-B10AE42B2022}" presName="composite" presStyleCnt="0"/>
      <dgm:spPr/>
    </dgm:pt>
    <dgm:pt modelId="{674C9141-C5F7-4617-B04E-FAC4A978B992}" type="pres">
      <dgm:prSet presAssocID="{D9ED1CDE-CB74-48BC-B2B3-B10AE42B202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6D2CFB34-36AF-4F7E-AF19-AA816B669030}" type="pres">
      <dgm:prSet presAssocID="{D9ED1CDE-CB74-48BC-B2B3-B10AE42B202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7F93DFB4-5961-400A-B437-E773885F40DD}" type="pres">
      <dgm:prSet presAssocID="{A7B29064-354F-4D06-863E-BC7DE69F6F6C}" presName="space" presStyleCnt="0"/>
      <dgm:spPr/>
    </dgm:pt>
    <dgm:pt modelId="{5D404151-6ECD-4C55-83DB-050F809E1CD1}" type="pres">
      <dgm:prSet presAssocID="{D5B80101-FE44-4CBC-B07A-BEC3BC9CEDD3}" presName="composite" presStyleCnt="0"/>
      <dgm:spPr/>
    </dgm:pt>
    <dgm:pt modelId="{3E5058E5-48DD-4E20-A310-32277A0B1BFD}" type="pres">
      <dgm:prSet presAssocID="{D5B80101-FE44-4CBC-B07A-BEC3BC9CEDD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351E8A98-AB9E-4717-B318-E7884D5710D3}" type="pres">
      <dgm:prSet presAssocID="{D5B80101-FE44-4CBC-B07A-BEC3BC9CEDD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</dgm:ptLst>
  <dgm:cxnLst>
    <dgm:cxn modelId="{FE1414DF-8313-433E-BD92-4CFC824BD918}" type="presOf" srcId="{0B845615-91AA-47D4-9EF4-94BAEDBF946E}" destId="{6D2CFB34-36AF-4F7E-AF19-AA816B669030}" srcOrd="0" destOrd="1" presId="urn:microsoft.com/office/officeart/2005/8/layout/hList1"/>
    <dgm:cxn modelId="{29B51733-86C1-456E-8989-16E1DB6D38FA}" srcId="{195C6F83-4F45-41E7-B9F7-8E0192531D4E}" destId="{C02C1875-6725-487B-B00A-EFA775B1BB65}" srcOrd="0" destOrd="0" parTransId="{5AE0EAA1-93BB-47EA-8311-5B6FCEAAE684}" sibTransId="{30D74BF3-8844-4FA4-AE5D-6600E448C8DE}"/>
    <dgm:cxn modelId="{8B96EEEC-A82F-4310-AC43-14C6EE0F23BF}" srcId="{D5B80101-FE44-4CBC-B07A-BEC3BC9CEDD3}" destId="{A4C602F5-B9B2-431D-BFF4-4BF0DA5B1D0B}" srcOrd="1" destOrd="0" parTransId="{EE247198-26E0-4B59-9ADB-C33BB1E341A1}" sibTransId="{384BB147-2419-42DC-8908-B89647A970F0}"/>
    <dgm:cxn modelId="{1EB41315-C701-42DF-A683-0BD82133422A}" type="presOf" srcId="{C02C1875-6725-487B-B00A-EFA775B1BB65}" destId="{E08C101F-F633-4448-BD71-CB6993159D98}" srcOrd="0" destOrd="0" presId="urn:microsoft.com/office/officeart/2005/8/layout/hList1"/>
    <dgm:cxn modelId="{6C22E5D9-1A5C-4898-B04E-86625417DF28}" type="presOf" srcId="{AAB66C4C-E0A3-4154-8DA3-885B63D33913}" destId="{351E8A98-AB9E-4717-B318-E7884D5710D3}" srcOrd="0" destOrd="0" presId="urn:microsoft.com/office/officeart/2005/8/layout/hList1"/>
    <dgm:cxn modelId="{C4371A17-4090-4B33-B146-153D20A22AD7}" srcId="{195C6F83-4F45-41E7-B9F7-8E0192531D4E}" destId="{D5B80101-FE44-4CBC-B07A-BEC3BC9CEDD3}" srcOrd="2" destOrd="0" parTransId="{EF45D79E-DCE5-4FB9-A435-B70AE2E7C17B}" sibTransId="{B299C34C-CCBA-4809-92DF-9BAA5F3C9D0F}"/>
    <dgm:cxn modelId="{F7C9DCCB-D23E-439A-B1C0-D8584375E320}" type="presOf" srcId="{195C6F83-4F45-41E7-B9F7-8E0192531D4E}" destId="{58DFA08D-B202-4EBF-B80E-A18BBCBC5EDB}" srcOrd="0" destOrd="0" presId="urn:microsoft.com/office/officeart/2005/8/layout/hList1"/>
    <dgm:cxn modelId="{A2249C47-C042-4471-949C-444A72395136}" srcId="{C02C1875-6725-487B-B00A-EFA775B1BB65}" destId="{31AF95C3-5D3A-47E6-A5D8-EED3DD9EB5CC}" srcOrd="0" destOrd="0" parTransId="{21C0445A-216D-4F76-A8F1-EDECAAA2DD02}" sibTransId="{65FBA8E8-2200-4EA8-BF54-3C20FD72ED25}"/>
    <dgm:cxn modelId="{25255074-8C75-4658-8FAF-580F395B8983}" type="presOf" srcId="{DE7EFECB-FFB2-4255-B08D-B14DEFDD51B3}" destId="{6D2CFB34-36AF-4F7E-AF19-AA816B669030}" srcOrd="0" destOrd="0" presId="urn:microsoft.com/office/officeart/2005/8/layout/hList1"/>
    <dgm:cxn modelId="{EE83B0C8-D009-48E6-8EB5-DD407C3541CF}" srcId="{D5B80101-FE44-4CBC-B07A-BEC3BC9CEDD3}" destId="{AAB66C4C-E0A3-4154-8DA3-885B63D33913}" srcOrd="0" destOrd="0" parTransId="{61507C45-2946-4E7D-AA23-CED07F814FC9}" sibTransId="{CC27B6CC-16E9-4072-A38C-FFA8C2156392}"/>
    <dgm:cxn modelId="{41ECCFCF-2AED-4981-A88A-6230E72C7EDC}" srcId="{C02C1875-6725-487B-B00A-EFA775B1BB65}" destId="{E6EA1A3C-D06D-40FE-A54B-BB01CF558C88}" srcOrd="1" destOrd="0" parTransId="{ADA834A4-91E7-4E44-99F0-8778051D5A00}" sibTransId="{E9C8DB0F-E013-4A0E-9237-651441568BC3}"/>
    <dgm:cxn modelId="{1C7DBF5B-2872-4B01-AC4A-4AD37D7F417B}" srcId="{D9ED1CDE-CB74-48BC-B2B3-B10AE42B2022}" destId="{DE7EFECB-FFB2-4255-B08D-B14DEFDD51B3}" srcOrd="0" destOrd="0" parTransId="{C836B11D-584A-4458-A54C-AB4EAF726F4F}" sibTransId="{4E116346-3B01-49D5-B40E-60AA24D70A89}"/>
    <dgm:cxn modelId="{E35CCCA7-621F-4760-8C1B-6B0AAFB135A8}" srcId="{C02C1875-6725-487B-B00A-EFA775B1BB65}" destId="{AAF1CA75-7208-4A48-9615-AD8952DFC0A7}" srcOrd="2" destOrd="0" parTransId="{D4E62C51-5559-4ABF-B4A1-F91131480BA7}" sibTransId="{0EB78B3C-AE70-428C-ADA7-293971CC4184}"/>
    <dgm:cxn modelId="{574D1AD5-8938-49F6-B965-29E8B6E3240D}" srcId="{195C6F83-4F45-41E7-B9F7-8E0192531D4E}" destId="{D9ED1CDE-CB74-48BC-B2B3-B10AE42B2022}" srcOrd="1" destOrd="0" parTransId="{4C209C13-05C9-47F4-8862-DA625F726BA2}" sibTransId="{A7B29064-354F-4D06-863E-BC7DE69F6F6C}"/>
    <dgm:cxn modelId="{39FBBF2F-0A9B-49A7-A1A2-1677D215AFFB}" type="presOf" srcId="{BB43E6F6-9E58-42A2-8FC4-3646A6AF2CDA}" destId="{05DB89D2-8E6F-4DEB-816E-05F348F0EDCE}" srcOrd="0" destOrd="4" presId="urn:microsoft.com/office/officeart/2005/8/layout/hList1"/>
    <dgm:cxn modelId="{00075F2E-F1BB-44CF-BCFA-17CABCC64508}" type="presOf" srcId="{A4C602F5-B9B2-431D-BFF4-4BF0DA5B1D0B}" destId="{351E8A98-AB9E-4717-B318-E7884D5710D3}" srcOrd="0" destOrd="1" presId="urn:microsoft.com/office/officeart/2005/8/layout/hList1"/>
    <dgm:cxn modelId="{BC9CCFA9-7EDF-44F8-A0CA-117A96AC8263}" type="presOf" srcId="{D9ED1CDE-CB74-48BC-B2B3-B10AE42B2022}" destId="{674C9141-C5F7-4617-B04E-FAC4A978B992}" srcOrd="0" destOrd="0" presId="urn:microsoft.com/office/officeart/2005/8/layout/hList1"/>
    <dgm:cxn modelId="{D80DDC23-8890-474B-80AA-715C55AA5983}" srcId="{C02C1875-6725-487B-B00A-EFA775B1BB65}" destId="{AA6E093D-4FF4-4919-849A-610AFA7EC15B}" srcOrd="3" destOrd="0" parTransId="{065F2A42-79A3-4CE6-9EE0-07936490C147}" sibTransId="{179215DB-707C-47F1-BEAE-A85D80D3CA8D}"/>
    <dgm:cxn modelId="{ED889A9D-964A-4ABB-BE09-C4D2CDEB9E75}" srcId="{D9ED1CDE-CB74-48BC-B2B3-B10AE42B2022}" destId="{71153486-165C-46BC-8387-AC2348B798D7}" srcOrd="2" destOrd="0" parTransId="{EC519189-7D15-4E88-8EBD-6180705F7B81}" sibTransId="{AD708C26-F206-4ADE-AC61-88CC9D8D2217}"/>
    <dgm:cxn modelId="{DD7A0C20-2F09-4B66-A1D2-B3B9BEC2BA82}" srcId="{C02C1875-6725-487B-B00A-EFA775B1BB65}" destId="{BB43E6F6-9E58-42A2-8FC4-3646A6AF2CDA}" srcOrd="4" destOrd="0" parTransId="{4A7EAF59-437E-49D9-A309-D7F1530B33AB}" sibTransId="{75B20E1D-08A1-4C1B-AB53-6C2F645049D1}"/>
    <dgm:cxn modelId="{E4639806-B2C5-4351-811F-41C3C9C7C5C9}" type="presOf" srcId="{31AF95C3-5D3A-47E6-A5D8-EED3DD9EB5CC}" destId="{05DB89D2-8E6F-4DEB-816E-05F348F0EDCE}" srcOrd="0" destOrd="0" presId="urn:microsoft.com/office/officeart/2005/8/layout/hList1"/>
    <dgm:cxn modelId="{DC076C34-A8B4-45EA-A80B-EBD1CF77D640}" type="presOf" srcId="{AA6E093D-4FF4-4919-849A-610AFA7EC15B}" destId="{05DB89D2-8E6F-4DEB-816E-05F348F0EDCE}" srcOrd="0" destOrd="3" presId="urn:microsoft.com/office/officeart/2005/8/layout/hList1"/>
    <dgm:cxn modelId="{BBF33444-6B52-4026-B8BF-BFB14C93E34B}" type="presOf" srcId="{AAF1CA75-7208-4A48-9615-AD8952DFC0A7}" destId="{05DB89D2-8E6F-4DEB-816E-05F348F0EDCE}" srcOrd="0" destOrd="2" presId="urn:microsoft.com/office/officeart/2005/8/layout/hList1"/>
    <dgm:cxn modelId="{228AED13-61C2-40CD-8FFA-6B035CF8CCF4}" srcId="{D9ED1CDE-CB74-48BC-B2B3-B10AE42B2022}" destId="{0B845615-91AA-47D4-9EF4-94BAEDBF946E}" srcOrd="1" destOrd="0" parTransId="{4C7D5068-8F22-40FE-B3CD-3CB304A8E94B}" sibTransId="{75A42AED-5004-4E80-B2F4-AF3825A9EC99}"/>
    <dgm:cxn modelId="{8EB3E199-EFCF-452E-B4B4-9ED8843ADB60}" type="presOf" srcId="{71153486-165C-46BC-8387-AC2348B798D7}" destId="{6D2CFB34-36AF-4F7E-AF19-AA816B669030}" srcOrd="0" destOrd="2" presId="urn:microsoft.com/office/officeart/2005/8/layout/hList1"/>
    <dgm:cxn modelId="{4C28270F-2CD2-493B-B408-39194FD73D45}" type="presOf" srcId="{728F0F65-348C-4ECD-952B-D737D4D9A196}" destId="{351E8A98-AB9E-4717-B318-E7884D5710D3}" srcOrd="0" destOrd="2" presId="urn:microsoft.com/office/officeart/2005/8/layout/hList1"/>
    <dgm:cxn modelId="{92BF4CD4-AA57-4EFD-A331-92A3754BD8CB}" srcId="{D5B80101-FE44-4CBC-B07A-BEC3BC9CEDD3}" destId="{728F0F65-348C-4ECD-952B-D737D4D9A196}" srcOrd="2" destOrd="0" parTransId="{FC03298F-3C59-4A35-8A9E-7966FE0689EB}" sibTransId="{28F477BB-7FD3-4721-A20A-DF4D1B613362}"/>
    <dgm:cxn modelId="{6C354653-CAA6-4423-AD00-12EBABB2BD48}" type="presOf" srcId="{D5B80101-FE44-4CBC-B07A-BEC3BC9CEDD3}" destId="{3E5058E5-48DD-4E20-A310-32277A0B1BFD}" srcOrd="0" destOrd="0" presId="urn:microsoft.com/office/officeart/2005/8/layout/hList1"/>
    <dgm:cxn modelId="{0156A8D9-22C5-471E-8C6E-74A27E173F0E}" type="presOf" srcId="{E6EA1A3C-D06D-40FE-A54B-BB01CF558C88}" destId="{05DB89D2-8E6F-4DEB-816E-05F348F0EDCE}" srcOrd="0" destOrd="1" presId="urn:microsoft.com/office/officeart/2005/8/layout/hList1"/>
    <dgm:cxn modelId="{FCDE74E6-31C4-490B-A6E7-12D9E2EEDDE6}" type="presParOf" srcId="{58DFA08D-B202-4EBF-B80E-A18BBCBC5EDB}" destId="{EE2DC75E-5C7A-422F-AA6E-2E05E3A3FAA7}" srcOrd="0" destOrd="0" presId="urn:microsoft.com/office/officeart/2005/8/layout/hList1"/>
    <dgm:cxn modelId="{8FDC63A3-EBFA-4F33-B831-ED79E51B8139}" type="presParOf" srcId="{EE2DC75E-5C7A-422F-AA6E-2E05E3A3FAA7}" destId="{E08C101F-F633-4448-BD71-CB6993159D98}" srcOrd="0" destOrd="0" presId="urn:microsoft.com/office/officeart/2005/8/layout/hList1"/>
    <dgm:cxn modelId="{C2E5A80D-3004-43C5-9B93-39E199253A87}" type="presParOf" srcId="{EE2DC75E-5C7A-422F-AA6E-2E05E3A3FAA7}" destId="{05DB89D2-8E6F-4DEB-816E-05F348F0EDCE}" srcOrd="1" destOrd="0" presId="urn:microsoft.com/office/officeart/2005/8/layout/hList1"/>
    <dgm:cxn modelId="{B494F2EE-952C-417E-9925-C0F7139DA9BB}" type="presParOf" srcId="{58DFA08D-B202-4EBF-B80E-A18BBCBC5EDB}" destId="{061742A2-DC16-4F82-8F85-8EF0F66D2F1D}" srcOrd="1" destOrd="0" presId="urn:microsoft.com/office/officeart/2005/8/layout/hList1"/>
    <dgm:cxn modelId="{70D0DDC9-845C-4351-AB1B-2A13E377A58A}" type="presParOf" srcId="{58DFA08D-B202-4EBF-B80E-A18BBCBC5EDB}" destId="{DB99F247-4C71-4906-867C-F34A3418D83B}" srcOrd="2" destOrd="0" presId="urn:microsoft.com/office/officeart/2005/8/layout/hList1"/>
    <dgm:cxn modelId="{46CD5BBC-C0FE-40FF-A2EE-037F45520658}" type="presParOf" srcId="{DB99F247-4C71-4906-867C-F34A3418D83B}" destId="{674C9141-C5F7-4617-B04E-FAC4A978B992}" srcOrd="0" destOrd="0" presId="urn:microsoft.com/office/officeart/2005/8/layout/hList1"/>
    <dgm:cxn modelId="{79D7FDFA-65DC-4DA5-8B1D-976FC6D2206C}" type="presParOf" srcId="{DB99F247-4C71-4906-867C-F34A3418D83B}" destId="{6D2CFB34-36AF-4F7E-AF19-AA816B669030}" srcOrd="1" destOrd="0" presId="urn:microsoft.com/office/officeart/2005/8/layout/hList1"/>
    <dgm:cxn modelId="{1C02F53C-80E3-4ADB-88BE-1C97EA641670}" type="presParOf" srcId="{58DFA08D-B202-4EBF-B80E-A18BBCBC5EDB}" destId="{7F93DFB4-5961-400A-B437-E773885F40DD}" srcOrd="3" destOrd="0" presId="urn:microsoft.com/office/officeart/2005/8/layout/hList1"/>
    <dgm:cxn modelId="{3751323A-D611-41E8-9C96-7A8A712239F3}" type="presParOf" srcId="{58DFA08D-B202-4EBF-B80E-A18BBCBC5EDB}" destId="{5D404151-6ECD-4C55-83DB-050F809E1CD1}" srcOrd="4" destOrd="0" presId="urn:microsoft.com/office/officeart/2005/8/layout/hList1"/>
    <dgm:cxn modelId="{783EAB86-DED6-41D3-962D-B4FFDAE01335}" type="presParOf" srcId="{5D404151-6ECD-4C55-83DB-050F809E1CD1}" destId="{3E5058E5-48DD-4E20-A310-32277A0B1BFD}" srcOrd="0" destOrd="0" presId="urn:microsoft.com/office/officeart/2005/8/layout/hList1"/>
    <dgm:cxn modelId="{CD5A18CB-D926-4748-A651-E58A46C4AC76}" type="presParOf" srcId="{5D404151-6ECD-4C55-83DB-050F809E1CD1}" destId="{351E8A98-AB9E-4717-B318-E7884D5710D3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C101F-F633-4448-BD71-CB6993159D98}">
      <dsp:nvSpPr>
        <dsp:cNvPr id="0" name=""/>
        <dsp:cNvSpPr/>
      </dsp:nvSpPr>
      <dsp:spPr>
        <a:xfrm>
          <a:off x="2295" y="195012"/>
          <a:ext cx="2237873" cy="616334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700" b="1" kern="1200" noProof="0" dirty="0" smtClean="0"/>
            <a:t>Efficacité énergétique</a:t>
          </a:r>
          <a:endParaRPr lang="fr-CH" sz="1700" b="1" kern="1200" noProof="0" dirty="0"/>
        </a:p>
      </dsp:txBody>
      <dsp:txXfrm>
        <a:off x="2295" y="195012"/>
        <a:ext cx="2237873" cy="616334"/>
      </dsp:txXfrm>
    </dsp:sp>
    <dsp:sp modelId="{05DB89D2-8E6F-4DEB-816E-05F348F0EDCE}">
      <dsp:nvSpPr>
        <dsp:cNvPr id="0" name=""/>
        <dsp:cNvSpPr/>
      </dsp:nvSpPr>
      <dsp:spPr>
        <a:xfrm>
          <a:off x="2295" y="811346"/>
          <a:ext cx="2237873" cy="33861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smtClean="0"/>
            <a:t>Processus et appareils efficaces</a:t>
          </a:r>
          <a:endParaRPr lang="fr-CH" sz="1700" kern="1200" noProof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smtClean="0"/>
            <a:t>Tracteurs économiques</a:t>
          </a:r>
          <a:endParaRPr lang="fr-CH" sz="1700" kern="1200" noProof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smtClean="0"/>
            <a:t>Peu de transports</a:t>
          </a:r>
          <a:endParaRPr lang="fr-CH" sz="1700" kern="1200" noProof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smtClean="0"/>
            <a:t>Bâtiments de haut standard énergétique</a:t>
          </a:r>
          <a:endParaRPr lang="fr-CH" sz="1700" kern="1200" noProof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CH" sz="1700" kern="1200" noProof="0" dirty="0"/>
        </a:p>
      </dsp:txBody>
      <dsp:txXfrm>
        <a:off x="2295" y="811346"/>
        <a:ext cx="2237873" cy="3386129"/>
      </dsp:txXfrm>
    </dsp:sp>
    <dsp:sp modelId="{674C9141-C5F7-4617-B04E-FAC4A978B992}">
      <dsp:nvSpPr>
        <dsp:cNvPr id="0" name=""/>
        <dsp:cNvSpPr/>
      </dsp:nvSpPr>
      <dsp:spPr>
        <a:xfrm>
          <a:off x="2553471" y="195012"/>
          <a:ext cx="2237873" cy="616334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700" b="1" kern="1200" noProof="0" dirty="0" smtClean="0"/>
            <a:t>Production agricole adaptée</a:t>
          </a:r>
          <a:endParaRPr lang="fr-CH" sz="1700" b="1" kern="1200" noProof="0" dirty="0"/>
        </a:p>
      </dsp:txBody>
      <dsp:txXfrm>
        <a:off x="2553471" y="195012"/>
        <a:ext cx="2237873" cy="616334"/>
      </dsp:txXfrm>
    </dsp:sp>
    <dsp:sp modelId="{6D2CFB34-36AF-4F7E-AF19-AA816B669030}">
      <dsp:nvSpPr>
        <dsp:cNvPr id="0" name=""/>
        <dsp:cNvSpPr/>
      </dsp:nvSpPr>
      <dsp:spPr>
        <a:xfrm>
          <a:off x="2553471" y="811346"/>
          <a:ext cx="2237873" cy="33861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smtClean="0"/>
            <a:t>Varieté de plantes cultivées  mieux adaptées (p.ex. concernant l‘irrigation)</a:t>
          </a:r>
          <a:endParaRPr lang="fr-CH" sz="1700" kern="1200" noProof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dirty="0" smtClean="0"/>
            <a:t>Méthode de culture: p. ex. semis direct</a:t>
          </a:r>
          <a:endParaRPr lang="fr-CH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dirty="0" smtClean="0"/>
            <a:t>Réduction de l‘utilisation d‘engrais minéraux et de produits phytosanitaires</a:t>
          </a:r>
          <a:endParaRPr lang="fr-CH" sz="1700" kern="1200" noProof="0" dirty="0"/>
        </a:p>
      </dsp:txBody>
      <dsp:txXfrm>
        <a:off x="2553471" y="811346"/>
        <a:ext cx="2237873" cy="3386129"/>
      </dsp:txXfrm>
    </dsp:sp>
    <dsp:sp modelId="{3E5058E5-48DD-4E20-A310-32277A0B1BFD}">
      <dsp:nvSpPr>
        <dsp:cNvPr id="0" name=""/>
        <dsp:cNvSpPr/>
      </dsp:nvSpPr>
      <dsp:spPr>
        <a:xfrm>
          <a:off x="5104647" y="195012"/>
          <a:ext cx="2237873" cy="61633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700" b="1" kern="1200" noProof="0" dirty="0" smtClean="0"/>
            <a:t>Substitution des énergies fossiles</a:t>
          </a:r>
          <a:endParaRPr lang="fr-CH" sz="1700" b="1" kern="1200" noProof="0" dirty="0"/>
        </a:p>
      </dsp:txBody>
      <dsp:txXfrm>
        <a:off x="5104647" y="195012"/>
        <a:ext cx="2237873" cy="616334"/>
      </dsp:txXfrm>
    </dsp:sp>
    <dsp:sp modelId="{351E8A98-AB9E-4717-B318-E7884D5710D3}">
      <dsp:nvSpPr>
        <dsp:cNvPr id="0" name=""/>
        <dsp:cNvSpPr/>
      </dsp:nvSpPr>
      <dsp:spPr>
        <a:xfrm>
          <a:off x="5104647" y="811346"/>
          <a:ext cx="2237873" cy="33861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dirty="0" smtClean="0"/>
            <a:t>Chauffage:</a:t>
          </a:r>
          <a:br>
            <a:rPr lang="fr-CH" sz="1700" kern="1200" noProof="0" dirty="0" smtClean="0"/>
          </a:br>
          <a:r>
            <a:rPr lang="fr-CH" sz="1700" kern="1200" noProof="0" dirty="0" smtClean="0"/>
            <a:t>utilisation de la chaleur  ambiante (par PAC), le bois, le soleil</a:t>
          </a:r>
          <a:endParaRPr lang="fr-CH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smtClean="0"/>
            <a:t>Electricité à partir de sources renouvelables</a:t>
          </a:r>
          <a:endParaRPr lang="fr-CH" sz="1700" kern="1200" noProof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H" sz="1700" kern="1200" noProof="0" dirty="0" smtClean="0"/>
            <a:t>Carburants biogènes (p. ex. biogaz)</a:t>
          </a:r>
          <a:endParaRPr lang="fr-CH" sz="1700" kern="1200" noProof="0" dirty="0"/>
        </a:p>
      </dsp:txBody>
      <dsp:txXfrm>
        <a:off x="5104647" y="811346"/>
        <a:ext cx="2237873" cy="3386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1" tIns="45850" rIns="91701" bIns="45850" numCol="1" anchor="t" anchorCtr="0" compatLnSpc="1">
            <a:prstTxWarp prst="textNoShape">
              <a:avLst/>
            </a:prstTxWarp>
          </a:bodyPr>
          <a:lstStyle>
            <a:lvl1pPr defTabSz="917575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516" y="1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1" tIns="45850" rIns="91701" bIns="45850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1" tIns="45850" rIns="91701" bIns="45850" numCol="1" anchor="b" anchorCtr="0" compatLnSpc="1">
            <a:prstTxWarp prst="textNoShape">
              <a:avLst/>
            </a:prstTxWarp>
          </a:bodyPr>
          <a:lstStyle>
            <a:lvl1pPr defTabSz="917575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1" tIns="45850" rIns="91701" bIns="45850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 smtClean="0"/>
            </a:lvl1pPr>
          </a:lstStyle>
          <a:p>
            <a:pPr>
              <a:defRPr/>
            </a:pPr>
            <a:fld id="{64912611-B872-4F89-84DC-147B7089BCCD}" type="slidenum">
              <a:rPr lang="de-CH"/>
              <a:pPr>
                <a:defRPr/>
              </a:pPr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58143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45" tIns="45222" rIns="90445" bIns="45222" numCol="1" anchor="t" anchorCtr="0" compatLnSpc="1">
            <a:prstTxWarp prst="textNoShape">
              <a:avLst/>
            </a:prstTxWarp>
          </a:bodyPr>
          <a:lstStyle>
            <a:lvl1pPr defTabSz="904875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516" y="1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45" tIns="45222" rIns="90445" bIns="45222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0425" y="742950"/>
            <a:ext cx="4948238" cy="3713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381" y="4704437"/>
            <a:ext cx="5332738" cy="445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45" tIns="45222" rIns="90445" bIns="452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Textmasterformate durch Klicken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45" tIns="45222" rIns="90445" bIns="45222" numCol="1" anchor="b" anchorCtr="0" compatLnSpc="1">
            <a:prstTxWarp prst="textNoShape">
              <a:avLst/>
            </a:prstTxWarp>
          </a:bodyPr>
          <a:lstStyle>
            <a:lvl1pPr defTabSz="904875">
              <a:defRPr sz="1200" smtClean="0"/>
            </a:lvl1pPr>
          </a:lstStyle>
          <a:p>
            <a:pPr>
              <a:defRPr/>
            </a:pPr>
            <a:endParaRPr lang="de-CH" dirty="0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45" tIns="45222" rIns="90445" bIns="45222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 smtClean="0"/>
            </a:lvl1pPr>
          </a:lstStyle>
          <a:p>
            <a:pPr>
              <a:defRPr/>
            </a:pPr>
            <a:fld id="{D544776D-C5CE-4CE4-9941-95A3F25043DF}" type="slidenum">
              <a:rPr lang="de-CH"/>
              <a:pPr>
                <a:defRPr/>
              </a:pPr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42883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0D89F-C4FA-4224-B25A-09040FB0C4C8}" type="slidenum">
              <a:rPr lang="de-CH"/>
              <a:pPr/>
              <a:t>1</a:t>
            </a:fld>
            <a:endParaRPr lang="de-CH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113875-70E2-4209-8FE7-2B81770F9C71}" type="slidenum">
              <a:rPr lang="de-CH"/>
              <a:pPr/>
              <a:t>2</a:t>
            </a:fld>
            <a:endParaRPr lang="de-CH" dirty="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5E558012-735E-4940-B929-6E5D3FC40275}" type="slidenum">
              <a:rPr lang="de-CH" sz="1200">
                <a:ea typeface="ヒラギノ角ゴ Pro W3" pitchFamily="18" charset="-128"/>
              </a:rPr>
              <a:pPr algn="r" defTabSz="904875"/>
              <a:t>2</a:t>
            </a:fld>
            <a:endParaRPr lang="de-CH" sz="1200" dirty="0">
              <a:ea typeface="ヒラギノ角ゴ Pro W3" pitchFamily="18" charset="-128"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4BA111-DA59-4C09-BCE3-8C8E063764DD}" type="slidenum">
              <a:rPr lang="de-CH"/>
              <a:pPr/>
              <a:t>3</a:t>
            </a:fld>
            <a:endParaRPr lang="de-CH" dirty="0"/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6D38E4B6-CC0C-456F-B48B-C67C6C50264A}" type="slidenum">
              <a:rPr lang="de-CH" sz="1200">
                <a:ea typeface="ヒラギノ角ゴ Pro W3" pitchFamily="18" charset="-128"/>
              </a:rPr>
              <a:pPr algn="r" defTabSz="904875"/>
              <a:t>3</a:t>
            </a:fld>
            <a:endParaRPr lang="de-CH" sz="1200" dirty="0">
              <a:ea typeface="ヒラギノ角ゴ Pro W3" pitchFamily="18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dirty="0" smtClean="0"/>
              <a:t>Perspectives énergétiques de l‘AIE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4BA111-DA59-4C09-BCE3-8C8E063764DD}" type="slidenum">
              <a:rPr lang="de-CH"/>
              <a:pPr/>
              <a:t>4</a:t>
            </a:fld>
            <a:endParaRPr lang="de-CH" dirty="0"/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6D38E4B6-CC0C-456F-B48B-C67C6C50264A}" type="slidenum">
              <a:rPr lang="de-CH" sz="1200">
                <a:ea typeface="ヒラギノ角ゴ Pro W3" pitchFamily="18" charset="-128"/>
              </a:rPr>
              <a:pPr algn="r" defTabSz="904875"/>
              <a:t>4</a:t>
            </a:fld>
            <a:endParaRPr lang="de-CH" sz="1200" dirty="0">
              <a:ea typeface="ヒラギノ角ゴ Pro W3" pitchFamily="18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9C5AF-7010-4024-A64C-4ED9506261E7}" type="slidenum">
              <a:rPr lang="de-CH"/>
              <a:pPr/>
              <a:t>5</a:t>
            </a:fld>
            <a:endParaRPr lang="de-CH" dirty="0"/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E8FC3E61-299D-479C-B3D8-B12BE47AD3CE}" type="slidenum">
              <a:rPr lang="de-CH" sz="1200">
                <a:ea typeface="ヒラギノ角ゴ Pro W3" pitchFamily="18" charset="-128"/>
              </a:rPr>
              <a:pPr algn="r" defTabSz="904875"/>
              <a:t>5</a:t>
            </a:fld>
            <a:endParaRPr lang="de-CH" sz="1200" dirty="0">
              <a:ea typeface="ヒラギノ角ゴ Pro W3" pitchFamily="18" charset="-128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D6B6B5-E8DC-4936-8146-8E2164C440CF}" type="slidenum">
              <a:rPr lang="de-CH"/>
              <a:pPr/>
              <a:t>6</a:t>
            </a:fld>
            <a:endParaRPr lang="de-CH" dirty="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91D4C821-513E-43E3-A6BC-BC00E08F3A0B}" type="slidenum">
              <a:rPr lang="de-CH" sz="1200">
                <a:ea typeface="ヒラギノ角ゴ Pro W3" pitchFamily="18" charset="-128"/>
              </a:rPr>
              <a:pPr algn="r" defTabSz="904875"/>
              <a:t>6</a:t>
            </a:fld>
            <a:endParaRPr lang="de-CH" sz="1200" dirty="0">
              <a:ea typeface="ヒラギノ角ゴ Pro W3" pitchFamily="18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7D4947-70AB-47AE-8D6B-8CCB66872632}" type="slidenum">
              <a:rPr lang="de-CH"/>
              <a:pPr/>
              <a:t>8</a:t>
            </a:fld>
            <a:endParaRPr lang="de-CH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carbon facility: 300 mio $ über 5-10 Jahre: Monitoring (baseline definition) und implementation:</a:t>
            </a:r>
          </a:p>
          <a:p>
            <a:pPr eaLnBrk="1" hangingPunct="1"/>
            <a:r>
              <a:rPr lang="fr-CH" smtClean="0"/>
              <a:t>reduce emissions from deforestation and land degradation (REDD </a:t>
            </a:r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680644-1B73-4686-B681-12E090A1C0D6}" type="slidenum">
              <a:rPr lang="de-CH"/>
              <a:pPr/>
              <a:t>9</a:t>
            </a:fld>
            <a:endParaRPr lang="de-CH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CC3FB2-4793-4011-92B5-A45D4BF3E7C3}" type="slidenum">
              <a:rPr lang="de-CH" smtClean="0"/>
              <a:pPr/>
              <a:t>12</a:t>
            </a:fld>
            <a:endParaRPr lang="de-CH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CBF13-08B1-4DC5-84EC-902126DEF5EE}" type="slidenum">
              <a:rPr lang="de-CH" smtClean="0"/>
              <a:pPr/>
              <a:t>15</a:t>
            </a:fld>
            <a:endParaRPr lang="de-C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DCCA7-A76A-499D-AAC1-64E5406A6459}" type="slidenum">
              <a:rPr lang="de-CH" smtClean="0"/>
              <a:pPr/>
              <a:t>16</a:t>
            </a:fld>
            <a:endParaRPr lang="de-C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FB1531-8DFA-4C7E-907E-66492CD0D831}" type="slidenum">
              <a:rPr lang="de-CH"/>
              <a:pPr/>
              <a:t>18</a:t>
            </a:fld>
            <a:endParaRPr lang="de-CH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171EA531-C7A8-4A67-8695-8491DCE91F7D}" type="slidenum">
              <a:rPr lang="de-CH" sz="1200">
                <a:ea typeface="ヒラギノ角ゴ Pro W3" pitchFamily="18" charset="-128"/>
              </a:rPr>
              <a:pPr algn="r" defTabSz="904875"/>
              <a:t>18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39775"/>
            <a:ext cx="4954588" cy="3717925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381" y="4704437"/>
            <a:ext cx="5332738" cy="4459863"/>
          </a:xfrm>
          <a:noFill/>
          <a:ln/>
        </p:spPr>
        <p:txBody>
          <a:bodyPr/>
          <a:lstStyle/>
          <a:p>
            <a:pPr eaLnBrk="1" hangingPunct="1"/>
            <a:endParaRPr lang="fr-CH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20179-28C1-4591-B19A-F7E9E2F286D3}" type="slidenum">
              <a:rPr lang="de-CH"/>
              <a:pPr/>
              <a:t>19</a:t>
            </a:fld>
            <a:endParaRPr lang="de-CH"/>
          </a:p>
        </p:txBody>
      </p:sp>
      <p:sp>
        <p:nvSpPr>
          <p:cNvPr id="48131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41959F79-2875-4214-9F2D-7DEA5C0D844B}" type="slidenum">
              <a:rPr lang="de-CH" sz="1200">
                <a:ea typeface="ヒラギノ角ゴ Pro W3" pitchFamily="18" charset="-128"/>
              </a:rPr>
              <a:pPr algn="r" defTabSz="904875"/>
              <a:t>19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39775"/>
            <a:ext cx="4954588" cy="3717925"/>
          </a:xfrm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381" y="4704437"/>
            <a:ext cx="5332738" cy="4459863"/>
          </a:xfrm>
          <a:noFill/>
          <a:ln/>
        </p:spPr>
        <p:txBody>
          <a:bodyPr/>
          <a:lstStyle/>
          <a:p>
            <a:pPr eaLnBrk="1" hangingPunct="1"/>
            <a:endParaRPr lang="fr-CH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77A326-635E-4F79-924B-2D8A054918C4}" type="slidenum">
              <a:rPr lang="de-CH"/>
              <a:pPr/>
              <a:t>20</a:t>
            </a:fld>
            <a:endParaRPr lang="de-CH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1CD7720D-11E5-4DD4-8D84-E9FC5C7877D7}" type="slidenum">
              <a:rPr lang="de-CH" sz="1200">
                <a:ea typeface="ヒラギノ角ゴ Pro W3" pitchFamily="18" charset="-128"/>
              </a:rPr>
              <a:pPr algn="r" defTabSz="904875"/>
              <a:t>20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39775"/>
            <a:ext cx="4954588" cy="3717925"/>
          </a:xfrm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381" y="4704437"/>
            <a:ext cx="5332738" cy="4459863"/>
          </a:xfrm>
          <a:noFill/>
          <a:ln/>
        </p:spPr>
        <p:txBody>
          <a:bodyPr/>
          <a:lstStyle/>
          <a:p>
            <a:pPr eaLnBrk="1" hangingPunct="1"/>
            <a:endParaRPr lang="fr-CH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6184F7-0CAA-43F0-976A-65B120562C85}" type="slidenum">
              <a:rPr lang="de-CH"/>
              <a:pPr/>
              <a:t>21</a:t>
            </a:fld>
            <a:endParaRPr lang="de-CH"/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F0A0B3CE-6F74-42A2-A43C-213E2C7AE7D7}" type="slidenum">
              <a:rPr lang="de-CH" sz="1200">
                <a:ea typeface="ヒラギノ角ゴ Pro W3" pitchFamily="18" charset="-128"/>
              </a:rPr>
              <a:pPr algn="r" defTabSz="904875"/>
              <a:t>21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39775"/>
            <a:ext cx="4954588" cy="3717925"/>
          </a:xfrm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381" y="4704437"/>
            <a:ext cx="5332738" cy="4459863"/>
          </a:xfrm>
          <a:noFill/>
          <a:ln/>
        </p:spPr>
        <p:txBody>
          <a:bodyPr/>
          <a:lstStyle/>
          <a:p>
            <a:pPr eaLnBrk="1" hangingPunct="1"/>
            <a:endParaRPr lang="fr-CH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F61A72-DB07-4A1A-B2DB-25998A0335F0}" type="slidenum">
              <a:rPr lang="de-CH"/>
              <a:pPr/>
              <a:t>22</a:t>
            </a:fld>
            <a:endParaRPr lang="de-CH"/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1A868ECE-1CC0-4155-9B49-99534295A6D6}" type="slidenum">
              <a:rPr lang="de-CH" sz="1200">
                <a:ea typeface="ヒラギノ角ゴ Pro W3" pitchFamily="18" charset="-128"/>
              </a:rPr>
              <a:pPr algn="r" defTabSz="904875"/>
              <a:t>22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39775"/>
            <a:ext cx="4954588" cy="3717925"/>
          </a:xfrm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381" y="4704437"/>
            <a:ext cx="5332738" cy="4459863"/>
          </a:xfrm>
          <a:noFill/>
          <a:ln/>
        </p:spPr>
        <p:txBody>
          <a:bodyPr/>
          <a:lstStyle/>
          <a:p>
            <a:pPr eaLnBrk="1" hangingPunct="1"/>
            <a:endParaRPr lang="fr-CH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13592D-9488-4022-9003-7698168D1562}" type="slidenum">
              <a:rPr lang="de-CH"/>
              <a:pPr/>
              <a:t>23</a:t>
            </a:fld>
            <a:endParaRPr lang="de-CH"/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F8B1491B-F6C0-4BA8-955E-E0DF693CFAC9}" type="slidenum">
              <a:rPr lang="de-CH" sz="1200">
                <a:ea typeface="ヒラギノ角ゴ Pro W3" pitchFamily="18" charset="-128"/>
              </a:rPr>
              <a:pPr algn="r" defTabSz="904875"/>
              <a:t>23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EAD50-C417-4DE9-B161-4AAD408CAA4C}" type="slidenum">
              <a:rPr lang="de-CH"/>
              <a:pPr/>
              <a:t>24</a:t>
            </a:fld>
            <a:endParaRPr lang="de-CH"/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775516" y="9407275"/>
            <a:ext cx="2890407" cy="49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45" tIns="45222" rIns="90445" bIns="45222" anchor="b"/>
          <a:lstStyle/>
          <a:p>
            <a:pPr algn="r" defTabSz="904875"/>
            <a:fld id="{F562A7E3-AB67-425B-80E3-8A6ABC921B62}" type="slidenum">
              <a:rPr lang="de-CH" sz="1200">
                <a:ea typeface="ヒラギノ角ゴ Pro W3" pitchFamily="18" charset="-128"/>
              </a:rPr>
              <a:pPr algn="r" defTabSz="904875"/>
              <a:t>24</a:t>
            </a:fld>
            <a:endParaRPr lang="de-CH" sz="1200">
              <a:ea typeface="ヒラギノ角ゴ Pro W3" pitchFamily="18" charset="-128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2950"/>
            <a:ext cx="4951413" cy="371475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05C44-2E7E-4CBB-9D36-63CD81F6794B}" type="slidenum">
              <a:rPr lang="de-CH" smtClean="0"/>
              <a:pPr/>
              <a:t>25</a:t>
            </a:fld>
            <a:endParaRPr lang="de-CH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3600" y="744538"/>
            <a:ext cx="4946650" cy="37099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81" y="4703778"/>
            <a:ext cx="4891940" cy="4455344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 descr="moserjules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5538"/>
            <a:ext cx="914400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4" descr="BV_BFE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3" y="357188"/>
            <a:ext cx="410527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SGPW-Tagung, 23.03.2012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27138" y="1473200"/>
            <a:ext cx="3609975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89513" y="1473200"/>
            <a:ext cx="3611562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7513" y="428625"/>
            <a:ext cx="1854200" cy="55689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01738" y="428625"/>
            <a:ext cx="5413375" cy="55689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01738" y="428625"/>
            <a:ext cx="7419975" cy="914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227138" y="1473200"/>
            <a:ext cx="3609975" cy="45243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989513" y="1473200"/>
            <a:ext cx="3611562" cy="218598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989513" y="3811588"/>
            <a:ext cx="3611562" cy="218598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-1588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1738" y="428625"/>
            <a:ext cx="74199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326" tIns="45163" rIns="90326" bIns="451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27138" y="1473200"/>
            <a:ext cx="737393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326" tIns="45163" rIns="90326" bIns="451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4438" y="6181725"/>
            <a:ext cx="44577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26" tIns="45163" rIns="90326" bIns="45163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de-CH" dirty="0"/>
              <a:t>Plattform Energie in der Landwirtschaft, 23.11.2010</a:t>
            </a:r>
          </a:p>
          <a:p>
            <a:r>
              <a:rPr lang="de-CH" dirty="0"/>
              <a:t>Bruno Guggisberg, BFE</a:t>
            </a:r>
          </a:p>
        </p:txBody>
      </p:sp>
      <p:pic>
        <p:nvPicPr>
          <p:cNvPr id="2054" name="Picture 18" descr="Logo_col_wappe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5600" y="361950"/>
            <a:ext cx="266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532563" y="6357938"/>
            <a:ext cx="22669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0" hangingPunct="0">
              <a:lnSpc>
                <a:spcPct val="105000"/>
              </a:lnSpc>
              <a:spcBef>
                <a:spcPct val="50000"/>
              </a:spcBef>
              <a:defRPr/>
            </a:pPr>
            <a:fld id="{51E4A403-6010-4F04-9E7F-408897B1B26B}" type="slidenum">
              <a:rPr lang="de-CH" sz="900">
                <a:latin typeface="L Frutiger Light" charset="0"/>
              </a:rPr>
              <a:pPr algn="r" eaLnBrk="0" hangingPunct="0">
                <a:lnSpc>
                  <a:spcPct val="105000"/>
                </a:lnSpc>
                <a:spcBef>
                  <a:spcPct val="50000"/>
                </a:spcBef>
                <a:defRPr/>
              </a:pPr>
              <a:t>‹#›</a:t>
            </a:fld>
            <a:r>
              <a:rPr lang="de-CH" sz="900" dirty="0">
                <a:latin typeface="L Frutiger Light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/>
  <p:txStyles>
    <p:titleStyle>
      <a:lvl1pPr algn="l" defTabSz="903288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+mj-lt"/>
          <a:ea typeface="+mj-ea"/>
          <a:cs typeface="+mj-cs"/>
        </a:defRPr>
      </a:lvl1pPr>
      <a:lvl2pPr algn="l" defTabSz="903288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2pPr>
      <a:lvl3pPr algn="l" defTabSz="903288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3pPr>
      <a:lvl4pPr algn="l" defTabSz="903288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4pPr>
      <a:lvl5pPr algn="l" defTabSz="903288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5pPr>
      <a:lvl6pPr marL="457200" algn="l" defTabSz="903288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6pPr>
      <a:lvl7pPr marL="914400" algn="l" defTabSz="903288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7pPr>
      <a:lvl8pPr marL="1371600" algn="l" defTabSz="903288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8pPr>
      <a:lvl9pPr marL="1828800" algn="l" defTabSz="903288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</a:defRPr>
      </a:lvl9pPr>
    </p:titleStyle>
    <p:bodyStyle>
      <a:lvl1pPr marL="190500" indent="-190500" algn="l" defTabSz="903288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  <a:ea typeface="+mn-ea"/>
          <a:cs typeface="+mn-cs"/>
        </a:defRPr>
      </a:lvl1pPr>
      <a:lvl2pPr marL="571500" indent="-190500" algn="l" defTabSz="903288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A3E4F"/>
          </a:solidFill>
          <a:latin typeface="+mn-lt"/>
        </a:defRPr>
      </a:lvl2pPr>
      <a:lvl3pPr marL="952500" indent="-190500" algn="l" defTabSz="903288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</a:defRPr>
      </a:lvl3pPr>
      <a:lvl4pPr marL="1333500" indent="-190500" algn="l" defTabSz="903288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A3E4F"/>
          </a:solidFill>
          <a:latin typeface="+mn-lt"/>
        </a:defRPr>
      </a:lvl4pPr>
      <a:lvl5pPr marL="1714500" indent="-190500" algn="l" defTabSz="903288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</a:defRPr>
      </a:lvl5pPr>
      <a:lvl6pPr marL="2171700" indent="-190500" algn="l" defTabSz="903288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</a:defRPr>
      </a:lvl6pPr>
      <a:lvl7pPr marL="2628900" indent="-190500" algn="l" defTabSz="903288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</a:defRPr>
      </a:lvl7pPr>
      <a:lvl8pPr marL="3086100" indent="-190500" algn="l" defTabSz="903288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</a:defRPr>
      </a:lvl8pPr>
      <a:lvl9pPr marL="3543300" indent="-190500" algn="l" defTabSz="903288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A3E4F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fe.admin.ch/" TargetMode="External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fe.admin.ch/" TargetMode="External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bruno.guggisberg@bfe.admin.ch" TargetMode="External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7"/>
          <p:cNvSpPr>
            <a:spLocks noChangeArrowheads="1"/>
          </p:cNvSpPr>
          <p:nvPr/>
        </p:nvSpPr>
        <p:spPr bwMode="auto">
          <a:xfrm>
            <a:off x="1203325" y="6234113"/>
            <a:ext cx="71016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  <a:endParaRPr lang="de-DE" dirty="0"/>
          </a:p>
        </p:txBody>
      </p:sp>
      <p:sp>
        <p:nvSpPr>
          <p:cNvPr id="5123" name="Text Box 16"/>
          <p:cNvSpPr txBox="1">
            <a:spLocks noChangeArrowheads="1"/>
          </p:cNvSpPr>
          <p:nvPr/>
        </p:nvSpPr>
        <p:spPr bwMode="auto">
          <a:xfrm>
            <a:off x="1116013" y="1268413"/>
            <a:ext cx="6643687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>
              <a:spcBef>
                <a:spcPts val="800"/>
              </a:spcBef>
            </a:pPr>
            <a:r>
              <a:rPr lang="fr-FR" sz="2800" b="1" dirty="0" smtClean="0">
                <a:ea typeface="ヒラギノ角ゴ Pro W3" pitchFamily="18" charset="-128"/>
              </a:rPr>
              <a:t>Enjeux énergétiques des matières et des</a:t>
            </a:r>
            <a:br>
              <a:rPr lang="fr-FR" sz="2800" b="1" dirty="0" smtClean="0">
                <a:ea typeface="ヒラギノ角ゴ Pro W3" pitchFamily="18" charset="-128"/>
              </a:rPr>
            </a:br>
            <a:r>
              <a:rPr lang="fr-FR" sz="2800" b="1" dirty="0" smtClean="0">
                <a:ea typeface="ヒラギノ角ゴ Pro W3" pitchFamily="18" charset="-128"/>
              </a:rPr>
              <a:t>déchets organiques</a:t>
            </a:r>
            <a:endParaRPr lang="de-DE" sz="2000" b="1" dirty="0">
              <a:ea typeface="ヒラギノ角ゴ Pro W3" pitchFamily="18" charset="-128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788024" y="3068960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b="1" i="1" dirty="0" smtClean="0"/>
              <a:t>Bruno Guggisberg</a:t>
            </a:r>
          </a:p>
          <a:p>
            <a:r>
              <a:rPr lang="fr-CH" sz="1800" dirty="0" smtClean="0"/>
              <a:t>Responsable du domaine biomasse</a:t>
            </a:r>
          </a:p>
          <a:p>
            <a:r>
              <a:rPr lang="fr-CH" sz="1800" dirty="0" smtClean="0"/>
              <a:t>OFEN</a:t>
            </a:r>
            <a:endParaRPr lang="fr-CH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umsplatzhalt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 dirty="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1187450" y="1557338"/>
            <a:ext cx="777716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9263" indent="-449263"/>
            <a:r>
              <a:rPr lang="fr-CH" sz="1800" b="1" dirty="0" smtClean="0">
                <a:ea typeface="ヒラギノ角ゴ Pro W3" pitchFamily="18" charset="-128"/>
              </a:rPr>
              <a:t>Evolutions et défis globaux</a:t>
            </a: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Mix énergétique, part de biomasse, potentiels, défis</a:t>
            </a:r>
          </a:p>
          <a:p>
            <a:pPr marL="971550" lvl="1" indent="-342900">
              <a:buFontTx/>
              <a:buChar char="•"/>
            </a:pPr>
            <a:endParaRPr lang="fr-CH" sz="1800" dirty="0" smtClean="0">
              <a:ea typeface="ヒラギノ角ゴ Pro W3" pitchFamily="18" charset="-128"/>
            </a:endParaRPr>
          </a:p>
          <a:p>
            <a:pPr marL="449263" indent="-449263"/>
            <a:r>
              <a:rPr lang="fr-CH" sz="1800" b="1" dirty="0" smtClean="0">
                <a:ea typeface="ヒラギノ角ゴ Pro W3" pitchFamily="18" charset="-128"/>
              </a:rPr>
              <a:t>Evolutions et défis en Suisse</a:t>
            </a: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Tendances, consommation d’énergie, part de renouvelable</a:t>
            </a: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Approvisionnement alimentaire</a:t>
            </a: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Possibilités dans l’agriculture</a:t>
            </a:r>
          </a:p>
          <a:p>
            <a:pPr marL="971550" lvl="1" indent="-342900"/>
            <a:endParaRPr lang="fr-CH" sz="1800" dirty="0" smtClean="0">
              <a:ea typeface="ヒラギノ角ゴ Pro W3" pitchFamily="18" charset="-128"/>
            </a:endParaRPr>
          </a:p>
          <a:p>
            <a:pPr marL="449263" indent="-449263"/>
            <a:r>
              <a:rPr lang="fr-CH" sz="1800" b="1" dirty="0" smtClean="0">
                <a:ea typeface="ヒラギノ角ゴ Pro W3" pitchFamily="18" charset="-128"/>
              </a:rPr>
              <a:t>Stratégie énergétique 2050</a:t>
            </a:r>
            <a:endParaRPr lang="fr-CH" sz="1800" dirty="0" smtClean="0">
              <a:ea typeface="ヒラギノ角ゴ Pro W3" pitchFamily="18" charset="-128"/>
            </a:endParaRP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Priorités, étapes</a:t>
            </a: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Scénarios, objectifs en matière d’énergies renouvelables</a:t>
            </a:r>
          </a:p>
          <a:p>
            <a:pPr marL="971550" lvl="1" indent="-342900">
              <a:buFontTx/>
              <a:buChar char="•"/>
            </a:pPr>
            <a:endParaRPr lang="fr-CH" sz="1800" dirty="0" smtClean="0">
              <a:ea typeface="ヒラギノ角ゴ Pro W3" pitchFamily="18" charset="-128"/>
            </a:endParaRPr>
          </a:p>
          <a:p>
            <a:pPr marL="449263" indent="-449263"/>
            <a:r>
              <a:rPr lang="fr-CH" sz="1800" b="1" dirty="0" smtClean="0">
                <a:ea typeface="ヒラギノ角ゴ Pro W3" pitchFamily="18" charset="-128"/>
              </a:rPr>
              <a:t>Stratégies en matière de biomasse</a:t>
            </a:r>
          </a:p>
          <a:p>
            <a:pPr marL="971550" lvl="1" indent="-342900">
              <a:buFontTx/>
              <a:buChar char="•"/>
            </a:pPr>
            <a:r>
              <a:rPr lang="fr-CH" sz="1800" dirty="0" smtClean="0">
                <a:ea typeface="ヒラギノ角ゴ Pro W3" pitchFamily="18" charset="-128"/>
              </a:rPr>
              <a:t>Stratégies de la Suisse en matière de biomasse – objectifs</a:t>
            </a:r>
          </a:p>
          <a:p>
            <a:pPr marL="971550" lvl="1" indent="-342900">
              <a:buFontTx/>
              <a:buChar char="•"/>
            </a:pPr>
            <a:endParaRPr lang="fr-CH" sz="1800" dirty="0" smtClean="0">
              <a:ea typeface="ヒラギノ角ゴ Pro W3" pitchFamily="18" charset="-128"/>
            </a:endParaRPr>
          </a:p>
          <a:p>
            <a:pPr marL="449263" indent="-449263"/>
            <a:r>
              <a:rPr lang="fr-CH" sz="1800" b="1" dirty="0" smtClean="0">
                <a:ea typeface="ヒラギノ角ゴ Pro W3" pitchFamily="18" charset="-128"/>
              </a:rPr>
              <a:t>Conclusion</a:t>
            </a:r>
            <a:endParaRPr lang="fr-CH" sz="1800" b="1" dirty="0">
              <a:ea typeface="ヒラギノ角ゴ Pro W3" pitchFamily="18" charset="-128"/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306513" y="620713"/>
            <a:ext cx="340950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fr-CH" sz="2300" b="1" dirty="0" smtClean="0">
                <a:ea typeface="ヒラギノ角ゴ Pro W3" pitchFamily="18" charset="-128"/>
              </a:rPr>
              <a:t>Table des matières</a:t>
            </a:r>
            <a:endParaRPr lang="fr-CH" sz="2300" b="1" dirty="0">
              <a:ea typeface="ヒラギノ角ゴ Pro W3" pitchFamily="1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 dirty="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306513" y="620713"/>
            <a:ext cx="75136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de-DE" sz="2300" b="1" dirty="0" smtClean="0">
                <a:ea typeface="ヒラギノ角ゴ Pro W3" pitchFamily="18" charset="-128"/>
              </a:rPr>
              <a:t>World Energy Outlook 2011 </a:t>
            </a:r>
            <a:r>
              <a:rPr lang="de-DE" sz="2300" b="1" smtClean="0">
                <a:ea typeface="ヒラギノ角ゴ Pro W3" pitchFamily="18" charset="-128"/>
              </a:rPr>
              <a:t>– AIE</a:t>
            </a:r>
            <a:endParaRPr lang="de-DE" dirty="0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4767263" y="5491163"/>
            <a:ext cx="21891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030288"/>
            <a:r>
              <a:rPr lang="de-CH" sz="1000" dirty="0"/>
              <a:t>(Quellen: </a:t>
            </a:r>
            <a:r>
              <a:rPr lang="de-DE" sz="1000" dirty="0"/>
              <a:t>IEA 2006 und IPCC 2007)</a:t>
            </a:r>
            <a:endParaRPr lang="de-CH" sz="1000" dirty="0"/>
          </a:p>
        </p:txBody>
      </p:sp>
      <p:sp>
        <p:nvSpPr>
          <p:cNvPr id="7174" name="Datumsplatzhalt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903288"/>
            <a:r>
              <a:rPr lang="de-CH" dirty="0"/>
              <a:t>SGPW-Tagung, 23.03.2012</a:t>
            </a:r>
          </a:p>
          <a:p>
            <a:pPr defTabSz="903288"/>
            <a:r>
              <a:rPr lang="de-CH" dirty="0"/>
              <a:t>Bruno Guggisberg, BFE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861437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1115616" y="5589240"/>
            <a:ext cx="72008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1800" dirty="0" smtClean="0"/>
              <a:t>La demande en énergie au niveau mondial augmente d’un tiers entre 2010 et 2035; la Chine et l’Inde sont responsables de la moitié de la croissance.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 dirty="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331640" y="476672"/>
            <a:ext cx="75136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fr-CH" sz="2300" b="1" dirty="0" smtClean="0">
                <a:ea typeface="ヒラギノ角ゴ Pro W3" pitchFamily="18" charset="-128"/>
              </a:rPr>
              <a:t>Part de bioénergie des agents énergétiques primaires au niveau mondial</a:t>
            </a: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4675"/>
            <a:ext cx="8964613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4767263" y="5491163"/>
            <a:ext cx="20746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030288"/>
            <a:r>
              <a:rPr lang="de-CH" sz="1000" dirty="0" smtClean="0"/>
              <a:t>(Source: </a:t>
            </a:r>
            <a:r>
              <a:rPr lang="de-DE" sz="1000" dirty="0" smtClean="0"/>
              <a:t>AIE 2006 et GIEC 2007</a:t>
            </a:r>
            <a:r>
              <a:rPr lang="de-DE" sz="1000" dirty="0"/>
              <a:t>)</a:t>
            </a:r>
            <a:endParaRPr lang="de-CH" sz="1000" dirty="0"/>
          </a:p>
        </p:txBody>
      </p:sp>
      <p:sp>
        <p:nvSpPr>
          <p:cNvPr id="7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 dirty="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306513" y="620713"/>
            <a:ext cx="729793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fr-CH" sz="2300" b="1" dirty="0" smtClean="0">
                <a:ea typeface="ヒラギノ角ゴ Pro W3" pitchFamily="18" charset="-128"/>
              </a:rPr>
              <a:t>Potentiel de la biomasse au niveau mondial</a:t>
            </a:r>
            <a:endParaRPr lang="fr-CH" sz="2300" b="1" dirty="0">
              <a:ea typeface="ヒラギノ角ゴ Pro W3" pitchFamily="18" charset="-128"/>
            </a:endParaRP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340768"/>
            <a:ext cx="72009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5848350" y="6067425"/>
            <a:ext cx="17908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030288"/>
            <a:r>
              <a:rPr lang="de-CH" sz="1000" dirty="0" smtClean="0"/>
              <a:t>Source: AIE Bioenergy </a:t>
            </a:r>
            <a:r>
              <a:rPr lang="de-CH" sz="1000" dirty="0"/>
              <a:t>2009</a:t>
            </a:r>
          </a:p>
        </p:txBody>
      </p:sp>
      <p:sp>
        <p:nvSpPr>
          <p:cNvPr id="304136" name="Text Box 8"/>
          <p:cNvSpPr txBox="1">
            <a:spLocks noChangeArrowheads="1"/>
          </p:cNvSpPr>
          <p:nvPr/>
        </p:nvSpPr>
        <p:spPr bwMode="auto">
          <a:xfrm>
            <a:off x="5004048" y="3429000"/>
            <a:ext cx="3448380" cy="5847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030288"/>
            <a:r>
              <a:rPr lang="fr-CH" b="1" dirty="0" smtClean="0"/>
              <a:t>Potentiel de la biomasse durable:</a:t>
            </a:r>
            <a:br>
              <a:rPr lang="fr-CH" b="1" dirty="0" smtClean="0"/>
            </a:br>
            <a:r>
              <a:rPr lang="fr-CH" b="1" dirty="0" smtClean="0"/>
              <a:t>200 – 500 EJ/a</a:t>
            </a:r>
            <a:endParaRPr lang="fr-CH" b="1" dirty="0"/>
          </a:p>
        </p:txBody>
      </p:sp>
      <p:sp>
        <p:nvSpPr>
          <p:cNvPr id="8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 dirty="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827088" y="1412776"/>
            <a:ext cx="777716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Croissance de la population mondiale</a:t>
            </a:r>
          </a:p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Approvisionnement alimentaire suffisant</a:t>
            </a:r>
          </a:p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Disponibilité et répartition équitable de l’eau potable</a:t>
            </a:r>
          </a:p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Modification des habitudes alimentaires</a:t>
            </a:r>
            <a:br>
              <a:rPr lang="fr-CH" sz="2400" dirty="0" smtClean="0">
                <a:ea typeface="ヒラギノ角ゴ Pro W3" pitchFamily="18" charset="-128"/>
              </a:rPr>
            </a:br>
            <a:r>
              <a:rPr lang="fr-CH" sz="2400" dirty="0" smtClean="0">
                <a:ea typeface="ヒラギノ角ゴ Pro W3" pitchFamily="18" charset="-128"/>
              </a:rPr>
              <a:t>(produits laitiers et viande)</a:t>
            </a:r>
          </a:p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Changement climatique</a:t>
            </a:r>
          </a:p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Raréfaction des matières premières et des ressources énergétiques (non renouvelables)</a:t>
            </a:r>
          </a:p>
          <a:p>
            <a:pPr marL="971550" lvl="1" indent="-342900">
              <a:spcAft>
                <a:spcPct val="25000"/>
              </a:spcAft>
              <a:buFontTx/>
              <a:buChar char="•"/>
            </a:pPr>
            <a:r>
              <a:rPr lang="fr-CH" sz="2400" dirty="0" smtClean="0">
                <a:ea typeface="ヒラギノ角ゴ Pro W3" pitchFamily="18" charset="-128"/>
              </a:rPr>
              <a:t>Pression sur l’écosystème et diversité biologique</a:t>
            </a:r>
          </a:p>
          <a:p>
            <a:pPr marL="449263" indent="-449263">
              <a:spcAft>
                <a:spcPct val="25000"/>
              </a:spcAft>
            </a:pPr>
            <a:endParaRPr lang="fr-CH" sz="2400" dirty="0">
              <a:ea typeface="ヒラギノ角ゴ Pro W3" pitchFamily="18" charset="-128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306513" y="620713"/>
            <a:ext cx="75136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fr-CH" sz="2800" b="1" dirty="0" smtClean="0">
                <a:ea typeface="ヒラギノ角ゴ Pro W3" pitchFamily="18" charset="-128"/>
              </a:rPr>
              <a:t>Défis généraux sur le plan mondial</a:t>
            </a:r>
            <a:endParaRPr lang="fr-CH" sz="2800" b="1" dirty="0">
              <a:ea typeface="ヒラギノ角ゴ Pro W3" pitchFamily="18" charset="-128"/>
            </a:endParaRPr>
          </a:p>
        </p:txBody>
      </p:sp>
      <p:sp>
        <p:nvSpPr>
          <p:cNvPr id="6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fr-CH" sz="23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Important: Il faut de toute urgence réduire les pertes </a:t>
            </a:r>
            <a:br>
              <a:rPr lang="fr-CH" sz="23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r>
              <a:rPr lang="fr-CH" sz="23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 denrées alimentaires!</a:t>
            </a:r>
            <a:endParaRPr lang="fr-CH" sz="2300" b="1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149080"/>
            <a:ext cx="17621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6516216" y="3789040"/>
            <a:ext cx="2139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Source: FAO (2011)</a:t>
            </a:r>
            <a:endParaRPr lang="de-CH" dirty="0"/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12776"/>
            <a:ext cx="3334533" cy="473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4788024" y="1628800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/>
              <a:t>Le tiers des aliments produits chaque année dans le monde pour la consommation humaine est perdu ou gaspillé</a:t>
            </a:r>
            <a:endParaRPr lang="fr-CH" sz="2000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01738" y="404664"/>
            <a:ext cx="7419975" cy="938361"/>
          </a:xfrm>
          <a:noFill/>
        </p:spPr>
        <p:txBody>
          <a:bodyPr wrap="square" lIns="0" tIns="32868" rIns="65735" bIns="32868"/>
          <a:lstStyle/>
          <a:p>
            <a:pPr defTabSz="657225" eaLnBrk="1" hangingPunct="1"/>
            <a:r>
              <a:rPr lang="fr-CH" sz="2400" b="1" dirty="0" smtClean="0">
                <a:solidFill>
                  <a:schemeClr val="tx1"/>
                </a:solidFill>
              </a:rPr>
              <a:t>Evolutions et défis en Suisse </a:t>
            </a:r>
            <a:r>
              <a:rPr lang="fr-CH" sz="2600" b="1" dirty="0" smtClean="0">
                <a:solidFill>
                  <a:schemeClr val="tx1"/>
                </a:solidFill>
              </a:rPr>
              <a:t/>
            </a:r>
            <a:br>
              <a:rPr lang="fr-CH" sz="2600" b="1" dirty="0" smtClean="0">
                <a:solidFill>
                  <a:schemeClr val="tx1"/>
                </a:solidFill>
              </a:rPr>
            </a:br>
            <a:r>
              <a:rPr lang="fr-CH" sz="1800" dirty="0" smtClean="0">
                <a:solidFill>
                  <a:schemeClr val="tx1"/>
                </a:solidFill>
              </a:rPr>
              <a:t>(Perspectives énergétiques – nouvelle politique énergétique, </a:t>
            </a:r>
            <a:r>
              <a:rPr lang="fr-CH" sz="1800" dirty="0" err="1" smtClean="0">
                <a:solidFill>
                  <a:schemeClr val="tx1"/>
                </a:solidFill>
              </a:rPr>
              <a:t>Prognos</a:t>
            </a:r>
            <a:r>
              <a:rPr lang="fr-CH" sz="1800" dirty="0" smtClean="0">
                <a:solidFill>
                  <a:schemeClr val="tx1"/>
                </a:solidFill>
              </a:rPr>
              <a:t> 2011, entre autres)</a:t>
            </a:r>
            <a:endParaRPr lang="fr-CH" sz="2600" dirty="0" smtClean="0">
              <a:solidFill>
                <a:schemeClr val="tx1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27138" y="1473200"/>
            <a:ext cx="7666037" cy="4440091"/>
          </a:xfrm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lang="fr-CH" sz="1800" dirty="0" smtClean="0"/>
              <a:t>Croissance démographique 7.8 millions (2009) -&gt; 9 millions d‘habitants (2050)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lang="fr-CH" sz="1800" dirty="0" smtClean="0"/>
              <a:t>Augmentation de 50% des besoins en surface habitable (par rapport à  2009)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lang="fr-CH" sz="1800" dirty="0" smtClean="0"/>
              <a:t>Augmentation des besoins de mobilité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lang="fr-CH" sz="1800" dirty="0" smtClean="0"/>
              <a:t>Maintien du degré actuel d’autosuffisance alimentaire (compte tenu de la croissance démographique persistante et de la menace de perte de surfaces)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lang="fr-CH" sz="1800" dirty="0" smtClean="0"/>
              <a:t>Nouvelle politique énergétique </a:t>
            </a:r>
            <a:br>
              <a:rPr lang="fr-CH" sz="1800" dirty="0" smtClean="0"/>
            </a:br>
            <a:r>
              <a:rPr lang="fr-CH" sz="1800" dirty="0" smtClean="0"/>
              <a:t>(sortie progressive de l’énergie </a:t>
            </a:r>
            <a:br>
              <a:rPr lang="fr-CH" sz="1800" dirty="0" smtClean="0"/>
            </a:br>
            <a:r>
              <a:rPr lang="fr-CH" sz="1800" dirty="0" smtClean="0"/>
              <a:t>nucléaire)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endParaRPr lang="fr-CH" sz="1800" dirty="0" smtClean="0"/>
          </a:p>
        </p:txBody>
      </p:sp>
      <p:pic>
        <p:nvPicPr>
          <p:cNvPr id="70658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077072"/>
            <a:ext cx="3611562" cy="216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e la date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903288"/>
            <a:r>
              <a:rPr lang="fr-FR"/>
              <a:t>Séminaire BiomassEnergie, 24 juin 2010, Mines de Sel de Bex</a:t>
            </a:r>
            <a:endParaRPr lang="de-CH"/>
          </a:p>
          <a:p>
            <a:pPr defTabSz="903288"/>
            <a:r>
              <a:rPr lang="de-CH"/>
              <a:t>Bruno Guggisberg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>
              <a:solidFill>
                <a:schemeClr val="bg1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331913" y="549275"/>
            <a:ext cx="72977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r>
              <a:rPr lang="fr-CH" sz="2000" b="1" dirty="0" smtClean="0"/>
              <a:t>Consommation finale 1910 – 2010 en Suisse selon les différents agents énergétiques</a:t>
            </a:r>
            <a:endParaRPr lang="fr-CH" sz="2000" b="1" dirty="0"/>
          </a:p>
        </p:txBody>
      </p:sp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196752"/>
            <a:ext cx="7273925" cy="540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Rectangle 14"/>
          <p:cNvSpPr>
            <a:spLocks noChangeArrowheads="1"/>
          </p:cNvSpPr>
          <p:nvPr/>
        </p:nvSpPr>
        <p:spPr bwMode="auto">
          <a:xfrm rot="-1545666">
            <a:off x="397355" y="2972178"/>
            <a:ext cx="7953375" cy="501650"/>
          </a:xfrm>
          <a:prstGeom prst="rect">
            <a:avLst/>
          </a:prstGeom>
          <a:solidFill>
            <a:srgbClr val="FFCCCC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030288">
              <a:buFontTx/>
              <a:buNone/>
            </a:pPr>
            <a:r>
              <a:rPr lang="fr-FR" sz="2400" b="1" dirty="0" smtClean="0"/>
              <a:t>Dépendance vis-à-vis de l’étranger </a:t>
            </a:r>
            <a:r>
              <a:rPr lang="de-CH" sz="2400" b="1" dirty="0" smtClean="0"/>
              <a:t>(2011): 79% </a:t>
            </a:r>
            <a:r>
              <a:rPr lang="de-CH" sz="2400" b="1" dirty="0" err="1" smtClean="0"/>
              <a:t>env</a:t>
            </a:r>
            <a:r>
              <a:rPr lang="de-CH" sz="2400" b="1" dirty="0" smtClean="0"/>
              <a:t>.</a:t>
            </a:r>
            <a:endParaRPr lang="de-CH" sz="24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2123728" y="1556792"/>
            <a:ext cx="4080732" cy="338554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fr-CH" dirty="0" smtClean="0"/>
              <a:t>Part des énergies renouvelables: 20% env.</a:t>
            </a:r>
            <a:endParaRPr lang="fr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34770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28625"/>
            <a:ext cx="7506097" cy="914400"/>
          </a:xfrm>
        </p:spPr>
        <p:txBody>
          <a:bodyPr/>
          <a:lstStyle/>
          <a:p>
            <a:pPr eaLnBrk="1" hangingPunct="1"/>
            <a:r>
              <a:rPr lang="fr-CH" sz="2400" b="1" dirty="0" smtClean="0">
                <a:solidFill>
                  <a:schemeClr val="tx1"/>
                </a:solidFill>
              </a:rPr>
              <a:t>Approvisionnement alimentaire en Suisse</a:t>
            </a:r>
            <a:r>
              <a:rPr lang="fr-CH" sz="2600" b="1" dirty="0" smtClean="0">
                <a:solidFill>
                  <a:schemeClr val="tx1"/>
                </a:solidFill>
              </a:rPr>
              <a:t> </a:t>
            </a:r>
            <a:br>
              <a:rPr lang="fr-CH" sz="2600" b="1" dirty="0" smtClean="0">
                <a:solidFill>
                  <a:schemeClr val="tx1"/>
                </a:solidFill>
              </a:rPr>
            </a:br>
            <a:r>
              <a:rPr lang="fr-CH" sz="1600" dirty="0" smtClean="0">
                <a:solidFill>
                  <a:schemeClr val="tx1"/>
                </a:solidFill>
              </a:rPr>
              <a:t>(Source: Rapport agricole 2011, OFAG)</a:t>
            </a:r>
            <a:endParaRPr lang="fr-CH" dirty="0" smtClean="0">
              <a:solidFill>
                <a:schemeClr val="tx1"/>
              </a:solidFill>
            </a:endParaRP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8207375" y="3141216"/>
            <a:ext cx="936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30288"/>
            <a:r>
              <a:rPr lang="de-CH" b="1" dirty="0"/>
              <a:t>56.0%</a:t>
            </a:r>
          </a:p>
        </p:txBody>
      </p:sp>
      <p:sp>
        <p:nvSpPr>
          <p:cNvPr id="320521" name="Oval 9"/>
          <p:cNvSpPr>
            <a:spLocks noChangeArrowheads="1"/>
          </p:cNvSpPr>
          <p:nvPr/>
        </p:nvSpPr>
        <p:spPr bwMode="auto">
          <a:xfrm>
            <a:off x="8172400" y="3068960"/>
            <a:ext cx="792163" cy="432371"/>
          </a:xfrm>
          <a:prstGeom prst="ellips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z="2600" b="1" dirty="0" smtClean="0">
                <a:solidFill>
                  <a:schemeClr val="tx1"/>
                </a:solidFill>
              </a:rPr>
              <a:t>Efficacité énergétique dans l’agriculture</a:t>
            </a:r>
            <a:endParaRPr lang="fr-CH" dirty="0" smtClean="0">
              <a:solidFill>
                <a:schemeClr val="tx1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280" y="1556792"/>
            <a:ext cx="865296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>
              <a:spcBef>
                <a:spcPct val="0"/>
              </a:spcBef>
              <a:buFontTx/>
              <a:buNone/>
            </a:pPr>
            <a:endParaRPr lang="de-DE" sz="2800">
              <a:solidFill>
                <a:schemeClr val="bg1"/>
              </a:solidFill>
            </a:endParaRP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187450" y="1697038"/>
            <a:ext cx="77771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9263" indent="-449263">
              <a:spcBef>
                <a:spcPct val="0"/>
              </a:spcBef>
              <a:buFontTx/>
              <a:buNone/>
            </a:pPr>
            <a:endParaRPr lang="de-CH">
              <a:solidFill>
                <a:schemeClr val="tx1"/>
              </a:solidFill>
            </a:endParaRPr>
          </a:p>
          <a:p>
            <a:pPr marL="971550" lvl="1" indent="-342900">
              <a:spcBef>
                <a:spcPct val="0"/>
              </a:spcBef>
            </a:pPr>
            <a:endParaRPr lang="de-CH">
              <a:solidFill>
                <a:schemeClr val="tx1"/>
              </a:solidFill>
            </a:endParaRPr>
          </a:p>
          <a:p>
            <a:pPr marL="971550" lvl="1" indent="-342900">
              <a:spcBef>
                <a:spcPct val="0"/>
              </a:spcBef>
            </a:pPr>
            <a:endParaRPr lang="de-CH">
              <a:solidFill>
                <a:schemeClr val="tx1"/>
              </a:solidFill>
            </a:endParaRPr>
          </a:p>
          <a:p>
            <a:pPr marL="971550" lvl="1" indent="-342900">
              <a:spcBef>
                <a:spcPct val="0"/>
              </a:spcBef>
            </a:pPr>
            <a:endParaRPr lang="de-CH">
              <a:solidFill>
                <a:schemeClr val="tx1"/>
              </a:solidFill>
            </a:endParaRP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1258888" y="476250"/>
            <a:ext cx="76581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>
              <a:spcBef>
                <a:spcPct val="0"/>
              </a:spcBef>
              <a:buFontTx/>
              <a:buNone/>
            </a:pPr>
            <a:r>
              <a:rPr lang="fr-CH" sz="2300" b="1" dirty="0" smtClean="0">
                <a:solidFill>
                  <a:schemeClr val="tx1"/>
                </a:solidFill>
              </a:rPr>
              <a:t>Possibilités de réduire la consommation en énergie et les émissions de GES dans l’agriculture</a:t>
            </a:r>
            <a:endParaRPr lang="fr-CH" sz="23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Diagramm 5"/>
          <p:cNvGraphicFramePr/>
          <p:nvPr/>
        </p:nvGraphicFramePr>
        <p:xfrm>
          <a:off x="1187624" y="1268760"/>
          <a:ext cx="734481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67544" y="5661248"/>
            <a:ext cx="8440844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b="1" dirty="0" smtClean="0"/>
              <a:t>Important: réduire les pertes alimentaires du champ à la fourchette </a:t>
            </a:r>
            <a:endParaRPr lang="fr-CH" b="1" dirty="0"/>
          </a:p>
        </p:txBody>
      </p:sp>
      <p:sp>
        <p:nvSpPr>
          <p:cNvPr id="8" name="Datumsplatzhalter 1"/>
          <p:cNvSpPr>
            <a:spLocks noGrp="1"/>
          </p:cNvSpPr>
          <p:nvPr>
            <p:ph type="dt" sz="quarter" idx="10"/>
          </p:nvPr>
        </p:nvSpPr>
        <p:spPr>
          <a:xfrm>
            <a:off x="1214438" y="6181725"/>
            <a:ext cx="4457700" cy="476250"/>
          </a:xfrm>
          <a:noFill/>
        </p:spPr>
        <p:txBody>
          <a:bodyPr/>
          <a:lstStyle/>
          <a:p>
            <a:r>
              <a:rPr lang="fr-FR" i="1" dirty="0" smtClean="0"/>
              <a:t>5</a:t>
            </a:r>
            <a:r>
              <a:rPr lang="fr-FR" i="1" baseline="30000" dirty="0" smtClean="0"/>
              <a:t>ème</a:t>
            </a:r>
            <a:r>
              <a:rPr lang="fr-FR" i="1" dirty="0" smtClean="0"/>
              <a:t> Journée romande «Sol-plante-climat» + ENERGIE 2012</a:t>
            </a:r>
            <a:r>
              <a:rPr lang="de-DE" dirty="0" smtClean="0"/>
              <a:t>, 24.10.2012</a:t>
            </a:r>
          </a:p>
          <a:p>
            <a:r>
              <a:rPr lang="de-DE" dirty="0" smtClean="0"/>
              <a:t>Bruno Guggisberg, OFEN</a:t>
            </a:r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z="2400" noProof="0" dirty="0" smtClean="0"/>
              <a:t>Stratégie énergétique 2050: priorités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1227138" y="1484784"/>
            <a:ext cx="5649118" cy="4440237"/>
          </a:xfrm>
        </p:spPr>
        <p:txBody>
          <a:bodyPr wrap="square"/>
          <a:lstStyle/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fr-CH" sz="2000" b="1" noProof="0" dirty="0" smtClean="0"/>
              <a:t>Renforcement de l’efficacité énergétique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/>
            </a:pPr>
            <a:r>
              <a:rPr lang="fr-CH" sz="2000" b="1" noProof="0" dirty="0" smtClean="0"/>
              <a:t>Développement de la part des énergies renouvelables</a:t>
            </a:r>
          </a:p>
          <a:p>
            <a:pPr marL="742950" lvl="1" indent="-361950">
              <a:spcAft>
                <a:spcPts val="1200"/>
              </a:spcAft>
              <a:buFont typeface="Symbol" pitchFamily="18" charset="2"/>
              <a:buChar char="-"/>
              <a:defRPr/>
            </a:pPr>
            <a:r>
              <a:rPr lang="fr-CH" sz="2000" noProof="0" dirty="0" smtClean="0"/>
              <a:t>force hydraulique (avec centrales de pompage-turbinage), </a:t>
            </a:r>
            <a:r>
              <a:rPr lang="de-CH" sz="2000" dirty="0" smtClean="0">
                <a:solidFill>
                  <a:srgbClr val="213A3A"/>
                </a:solidFill>
              </a:rPr>
              <a:t>+ 3,2 </a:t>
            </a:r>
            <a:r>
              <a:rPr lang="de-CH" sz="2000" dirty="0" err="1" smtClean="0">
                <a:solidFill>
                  <a:srgbClr val="213A3A"/>
                </a:solidFill>
              </a:rPr>
              <a:t>TWh</a:t>
            </a:r>
            <a:endParaRPr lang="fr-CH" sz="2000" noProof="0" dirty="0" smtClean="0"/>
          </a:p>
          <a:p>
            <a:pPr marL="742950" lvl="1" indent="-361950" eaLnBrk="1" hangingPunct="1">
              <a:spcAft>
                <a:spcPts val="1200"/>
              </a:spcAft>
              <a:buFont typeface="Symbol" pitchFamily="18" charset="2"/>
              <a:buChar char="-"/>
              <a:defRPr/>
            </a:pPr>
            <a:r>
              <a:rPr lang="fr-CH" sz="2000" noProof="0" dirty="0" smtClean="0"/>
              <a:t>nouvelles énergies renouvelables: exploitation complète des potentiels existants (24.2 TWh)</a:t>
            </a:r>
            <a:endParaRPr lang="fr-CH" sz="2000" noProof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/>
            </a:pPr>
            <a:r>
              <a:rPr lang="fr-CH" sz="2000" b="1" noProof="0" dirty="0" smtClean="0"/>
              <a:t>Couverture des besoins restants</a:t>
            </a:r>
          </a:p>
          <a:p>
            <a:pPr marL="742950" lvl="1" indent="-361950"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defRPr/>
            </a:pPr>
            <a:r>
              <a:rPr lang="fr-CH" sz="2000" noProof="0" dirty="0" smtClean="0"/>
              <a:t>énergies fossiles (gaz)</a:t>
            </a:r>
          </a:p>
          <a:p>
            <a:pPr marL="742950" lvl="1" indent="-361950">
              <a:spcBef>
                <a:spcPts val="0"/>
              </a:spcBef>
              <a:spcAft>
                <a:spcPts val="1800"/>
              </a:spcAft>
              <a:buFont typeface="Symbol" pitchFamily="18" charset="2"/>
              <a:buChar char="-"/>
              <a:defRPr/>
            </a:pPr>
            <a:r>
              <a:rPr lang="fr-CH" sz="2000" noProof="0" dirty="0" smtClean="0"/>
              <a:t>importations</a:t>
            </a:r>
            <a:endParaRPr lang="fr-CH" sz="2000" b="1" noProof="0" dirty="0" smtClean="0"/>
          </a:p>
          <a:p>
            <a:pPr eaLnBrk="1" hangingPunct="1">
              <a:defRPr/>
            </a:pPr>
            <a:endParaRPr lang="fr-CH" sz="1800" noProof="0" dirty="0"/>
          </a:p>
        </p:txBody>
      </p:sp>
      <p:pic>
        <p:nvPicPr>
          <p:cNvPr id="25605" name="Picture 2" descr="H:\data\Documents\Abbildungen\Bilder Energie\00 formatiert\Licht_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1556792"/>
            <a:ext cx="18002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3" descr="H:\data\Documents\Abbildungen\Bilder Energie\00 formatiert\Wasser_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3140968"/>
            <a:ext cx="17907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:\data\Documents\Abbildungen\Bilder Energie\00 formatiert\Sonne_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691978"/>
            <a:ext cx="1780723" cy="1185294"/>
          </a:xfrm>
          <a:prstGeom prst="rect">
            <a:avLst/>
          </a:prstGeom>
          <a:noFill/>
        </p:spPr>
      </p:pic>
      <p:sp>
        <p:nvSpPr>
          <p:cNvPr id="7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1187624" y="431800"/>
            <a:ext cx="7419975" cy="914400"/>
          </a:xfrm>
        </p:spPr>
        <p:txBody>
          <a:bodyPr wrap="square"/>
          <a:lstStyle/>
          <a:p>
            <a:r>
              <a:rPr lang="fr-CH" sz="2400" dirty="0" smtClean="0"/>
              <a:t>Stratégie énergétique 2050: autres domaines importants</a:t>
            </a:r>
            <a:endParaRPr lang="de-CH" sz="2400" dirty="0" smtClean="0">
              <a:solidFill>
                <a:schemeClr val="accent2"/>
              </a:solidFill>
            </a:endParaRPr>
          </a:p>
        </p:txBody>
      </p:sp>
      <p:sp>
        <p:nvSpPr>
          <p:cNvPr id="26627" name="Inhaltsplatzhalter 2"/>
          <p:cNvSpPr>
            <a:spLocks noGrp="1"/>
          </p:cNvSpPr>
          <p:nvPr>
            <p:ph idx="1"/>
          </p:nvPr>
        </p:nvSpPr>
        <p:spPr>
          <a:xfrm>
            <a:off x="1187624" y="1412776"/>
            <a:ext cx="5040312" cy="4451350"/>
          </a:xfrm>
        </p:spPr>
        <p:txBody>
          <a:bodyPr wrap="square"/>
          <a:lstStyle/>
          <a:p>
            <a:pPr marL="342900" indent="-342900">
              <a:spcAft>
                <a:spcPts val="600"/>
              </a:spcAft>
            </a:pPr>
            <a:r>
              <a:rPr lang="fr-CH" sz="2000" b="1" dirty="0" smtClean="0"/>
              <a:t>Réseau d’électricité </a:t>
            </a:r>
            <a:r>
              <a:rPr lang="de-CH" sz="2000" b="1" dirty="0" smtClean="0"/>
              <a:t>: </a:t>
            </a:r>
            <a:r>
              <a:rPr lang="fr-CH" sz="2000" dirty="0" smtClean="0"/>
              <a:t>extension et transformation</a:t>
            </a:r>
            <a:endParaRPr lang="de-CH" sz="2000" dirty="0" smtClean="0"/>
          </a:p>
          <a:p>
            <a:pPr marL="342900" indent="-342900">
              <a:spcAft>
                <a:spcPts val="600"/>
              </a:spcAft>
            </a:pPr>
            <a:r>
              <a:rPr lang="fr-CH" sz="2000" b="1" dirty="0" smtClean="0"/>
              <a:t>Recherche énergétique</a:t>
            </a:r>
            <a:r>
              <a:rPr lang="de-CH" sz="2000" b="1" dirty="0" smtClean="0"/>
              <a:t> </a:t>
            </a:r>
            <a:br>
              <a:rPr lang="de-CH" sz="2000" b="1" dirty="0" smtClean="0"/>
            </a:br>
            <a:r>
              <a:rPr lang="de-CH" sz="2000" dirty="0" smtClean="0"/>
              <a:t>(</a:t>
            </a:r>
            <a:r>
              <a:rPr lang="fr-CH" sz="2000" dirty="0" smtClean="0"/>
              <a:t>plan d’action</a:t>
            </a:r>
            <a:r>
              <a:rPr lang="de-CH" sz="2000" dirty="0" smtClean="0"/>
              <a:t>)</a:t>
            </a:r>
          </a:p>
          <a:p>
            <a:pPr marL="342900" indent="-342900">
              <a:spcAft>
                <a:spcPts val="600"/>
              </a:spcAft>
            </a:pPr>
            <a:r>
              <a:rPr lang="fr-FR" sz="2000" b="1" dirty="0" smtClean="0"/>
              <a:t>Fonction de modèle de la Confédération </a:t>
            </a:r>
          </a:p>
          <a:p>
            <a:pPr marL="342900" indent="-342900">
              <a:spcAft>
                <a:spcPts val="600"/>
              </a:spcAft>
            </a:pPr>
            <a:r>
              <a:rPr lang="fr-CH" sz="2000" b="1" dirty="0" smtClean="0"/>
              <a:t>Projets-pilotes et projets phares </a:t>
            </a:r>
            <a:br>
              <a:rPr lang="fr-CH" sz="2000" b="1" dirty="0" smtClean="0"/>
            </a:br>
            <a:r>
              <a:rPr lang="fr-CH" sz="2000" dirty="0" smtClean="0"/>
              <a:t>(des énergies renouvelables et de l’efficacité énergétique)</a:t>
            </a:r>
            <a:endParaRPr lang="de-CH" sz="2000" dirty="0" smtClean="0"/>
          </a:p>
          <a:p>
            <a:pPr marL="342900" indent="-342900">
              <a:spcAft>
                <a:spcPts val="600"/>
              </a:spcAft>
            </a:pPr>
            <a:r>
              <a:rPr lang="fr-CH" sz="2000" b="1" dirty="0" smtClean="0"/>
              <a:t>Collaboration internationale</a:t>
            </a:r>
            <a:r>
              <a:rPr lang="fr-CH" sz="2000" dirty="0" smtClean="0"/>
              <a:t>, </a:t>
            </a:r>
            <a:br>
              <a:rPr lang="fr-CH" sz="2000" dirty="0" smtClean="0"/>
            </a:br>
            <a:r>
              <a:rPr lang="fr-CH" sz="2000" dirty="0" smtClean="0"/>
              <a:t>en particulier avec l’UE</a:t>
            </a:r>
            <a:endParaRPr lang="de-CH" sz="2000" dirty="0" smtClean="0"/>
          </a:p>
          <a:p>
            <a:pPr marL="342900" indent="-342900" eaLnBrk="1" hangingPunct="1">
              <a:spcAft>
                <a:spcPts val="600"/>
              </a:spcAft>
            </a:pPr>
            <a:r>
              <a:rPr lang="de-CH" sz="2000" b="1" dirty="0" err="1" smtClean="0"/>
              <a:t>Monitoring</a:t>
            </a:r>
            <a:endParaRPr lang="de-CH" sz="2000" b="1" dirty="0" smtClean="0"/>
          </a:p>
        </p:txBody>
      </p:sp>
      <p:pic>
        <p:nvPicPr>
          <p:cNvPr id="26629" name="Picture 7" descr="http://www.bfe.admin.ch/themen/00519/index.html?lang=de&amp;image=M3wBLwDQ/8ullqDu36WcnojN14in3qSbnpWVZHGenE6p1rJdsYfsi6rZnqCkkIR6grbDbKb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020294"/>
            <a:ext cx="2015456" cy="134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5" descr="H:\data\Documents\Abbildungen\Bilder Energie\00 formatiert\Netz_004.jpg"/>
          <p:cNvPicPr>
            <a:picLocks noChangeAspect="1" noChangeArrowheads="1"/>
          </p:cNvPicPr>
          <p:nvPr/>
        </p:nvPicPr>
        <p:blipFill>
          <a:blip r:embed="rId4" cstate="print"/>
          <a:srcRect r="6250" b="18478"/>
          <a:stretch>
            <a:fillRect/>
          </a:stretch>
        </p:blipFill>
        <p:spPr bwMode="auto">
          <a:xfrm>
            <a:off x="6660232" y="1499153"/>
            <a:ext cx="2015456" cy="135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3" descr="H:\data\Documents\Abbildungen\Bilder Energie\00 formatiert\Gebäude_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508806"/>
            <a:ext cx="2015457" cy="151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1331466" y="1412776"/>
            <a:ext cx="1728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800" b="1" dirty="0" smtClean="0">
                <a:solidFill>
                  <a:srgbClr val="2A344F"/>
                </a:solidFill>
              </a:rPr>
              <a:t>avant 2020</a:t>
            </a:r>
            <a:endParaRPr lang="fr-CH" sz="1800" b="1" dirty="0">
              <a:solidFill>
                <a:srgbClr val="2A344F"/>
              </a:solidFill>
            </a:endParaRPr>
          </a:p>
        </p:txBody>
      </p:sp>
      <p:grpSp>
        <p:nvGrpSpPr>
          <p:cNvPr id="2" name="Gruppieren 17"/>
          <p:cNvGrpSpPr/>
          <p:nvPr/>
        </p:nvGrpSpPr>
        <p:grpSpPr>
          <a:xfrm>
            <a:off x="1259458" y="1434262"/>
            <a:ext cx="7272982" cy="2995885"/>
            <a:chOff x="1187450" y="1434262"/>
            <a:chExt cx="7272982" cy="2995885"/>
          </a:xfrm>
        </p:grpSpPr>
        <p:cxnSp>
          <p:nvCxnSpPr>
            <p:cNvPr id="8" name="Gerade Verbindung mit Pfeil 7"/>
            <p:cNvCxnSpPr/>
            <p:nvPr/>
          </p:nvCxnSpPr>
          <p:spPr bwMode="auto">
            <a:xfrm>
              <a:off x="1187450" y="1773238"/>
              <a:ext cx="727298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Textfeld 9"/>
            <p:cNvSpPr txBox="1"/>
            <p:nvPr/>
          </p:nvSpPr>
          <p:spPr>
            <a:xfrm>
              <a:off x="1187450" y="1844824"/>
              <a:ext cx="266447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fr-CH" sz="1800" dirty="0" smtClean="0">
                  <a:solidFill>
                    <a:srgbClr val="2A344F"/>
                  </a:solidFill>
                </a:rPr>
                <a:t>1</a:t>
              </a:r>
              <a:r>
                <a:rPr lang="fr-CH" sz="1800" baseline="30000" dirty="0" smtClean="0">
                  <a:solidFill>
                    <a:srgbClr val="2A344F"/>
                  </a:solidFill>
                </a:rPr>
                <a:t>er</a:t>
              </a:r>
              <a:r>
                <a:rPr lang="fr-CH" sz="1800" dirty="0" smtClean="0">
                  <a:solidFill>
                    <a:srgbClr val="2A344F"/>
                  </a:solidFill>
                </a:rPr>
                <a:t> paquet de mesures: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fr-CH" sz="1800" dirty="0" smtClean="0">
                  <a:solidFill>
                    <a:srgbClr val="2A344F"/>
                  </a:solidFill>
                </a:rPr>
                <a:t>énergies </a:t>
              </a:r>
              <a:br>
                <a:rPr lang="fr-CH" sz="1800" dirty="0" smtClean="0">
                  <a:solidFill>
                    <a:srgbClr val="2A344F"/>
                  </a:solidFill>
                </a:rPr>
              </a:br>
              <a:r>
                <a:rPr lang="fr-CH" sz="1800" dirty="0" smtClean="0">
                  <a:solidFill>
                    <a:srgbClr val="2A344F"/>
                  </a:solidFill>
                </a:rPr>
                <a:t>renouvelables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fr-CH" sz="1800" dirty="0" smtClean="0">
                  <a:solidFill>
                    <a:srgbClr val="2A344F"/>
                  </a:solidFill>
                </a:rPr>
                <a:t>efficacité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fr-CH" sz="1800" dirty="0" smtClean="0">
                  <a:solidFill>
                    <a:srgbClr val="2A344F"/>
                  </a:solidFill>
                </a:rPr>
                <a:t>fossile / importations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fr-CH" sz="1800" dirty="0" smtClean="0">
                  <a:solidFill>
                    <a:srgbClr val="2A344F"/>
                  </a:solidFill>
                </a:rPr>
                <a:t>réseaux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fr-CH" sz="1800" dirty="0" smtClean="0">
                  <a:solidFill>
                    <a:srgbClr val="2A344F"/>
                  </a:solidFill>
                </a:rPr>
                <a:t>R&amp;D / P&amp;D</a:t>
              </a:r>
            </a:p>
            <a:p>
              <a:pPr>
                <a:buFont typeface="Arial" pitchFamily="34" charset="0"/>
                <a:buChar char="•"/>
                <a:tabLst>
                  <a:tab pos="352425" algn="l"/>
                </a:tabLst>
              </a:pPr>
              <a:r>
                <a:rPr lang="fr-CH" sz="1800" dirty="0" smtClean="0">
                  <a:solidFill>
                    <a:srgbClr val="2A344F"/>
                  </a:solidFill>
                </a:rPr>
                <a:t>	……..</a:t>
              </a:r>
              <a:br>
                <a:rPr lang="fr-CH" sz="1800" dirty="0" smtClean="0">
                  <a:solidFill>
                    <a:srgbClr val="2A344F"/>
                  </a:solidFill>
                </a:rPr>
              </a:br>
              <a:endParaRPr lang="fr-CH" sz="1800" dirty="0">
                <a:solidFill>
                  <a:srgbClr val="2A344F"/>
                </a:solidFill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067770" y="1434684"/>
              <a:ext cx="1728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H" sz="1800" b="1" dirty="0" smtClean="0">
                  <a:solidFill>
                    <a:srgbClr val="2A344F"/>
                  </a:solidFill>
                </a:rPr>
                <a:t>2020 – 2035</a:t>
              </a:r>
              <a:endParaRPr lang="fr-CH" sz="1800" b="1" dirty="0">
                <a:solidFill>
                  <a:srgbClr val="2A344F"/>
                </a:solidFill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6588050" y="1434262"/>
              <a:ext cx="1728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H" sz="1800" b="1" dirty="0" smtClean="0">
                  <a:solidFill>
                    <a:srgbClr val="2A344F"/>
                  </a:solidFill>
                </a:rPr>
                <a:t>après 2035</a:t>
              </a:r>
              <a:endParaRPr lang="fr-CH" sz="1800" b="1" dirty="0">
                <a:solidFill>
                  <a:srgbClr val="2A344F"/>
                </a:solidFill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3851746" y="1844824"/>
              <a:ext cx="259246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800" dirty="0" smtClean="0">
                  <a:solidFill>
                    <a:srgbClr val="2A344F"/>
                  </a:solidFill>
                </a:rPr>
                <a:t>Taxe sur l’énergie offrant une incitation d’une durée limitée </a:t>
              </a:r>
            </a:p>
            <a:p>
              <a:endParaRPr lang="fr-CH" sz="1800" dirty="0" smtClean="0">
                <a:solidFill>
                  <a:srgbClr val="2A344F"/>
                </a:solidFill>
              </a:endParaRPr>
            </a:p>
            <a:p>
              <a:r>
                <a:rPr lang="fr-CH" sz="1800" dirty="0" smtClean="0">
                  <a:solidFill>
                    <a:srgbClr val="2A344F"/>
                  </a:solidFill>
                </a:rPr>
                <a:t>(passage d’un système d’encouragement à un système incitatif)</a:t>
              </a:r>
              <a:endParaRPr lang="fr-CH" sz="1800" dirty="0">
                <a:solidFill>
                  <a:srgbClr val="2A344F"/>
                </a:solidFill>
              </a:endParaRPr>
            </a:p>
          </p:txBody>
        </p:sp>
      </p:grpSp>
      <p:cxnSp>
        <p:nvCxnSpPr>
          <p:cNvPr id="16" name="Gerade Verbindung 15"/>
          <p:cNvCxnSpPr/>
          <p:nvPr/>
        </p:nvCxnSpPr>
        <p:spPr bwMode="auto">
          <a:xfrm>
            <a:off x="3779912" y="1773238"/>
            <a:ext cx="0" cy="30959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Gerade Verbindung 18"/>
          <p:cNvCxnSpPr/>
          <p:nvPr/>
        </p:nvCxnSpPr>
        <p:spPr bwMode="auto">
          <a:xfrm>
            <a:off x="6516216" y="1773238"/>
            <a:ext cx="0" cy="30959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84473" y="426368"/>
            <a:ext cx="74199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326" tIns="45163" rIns="90326" bIns="4516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03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Les</a:t>
            </a:r>
            <a:r>
              <a:rPr kumimoji="0" lang="fr-CH" sz="2400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é</a:t>
            </a:r>
            <a:r>
              <a:rPr kumimoji="0" lang="fr-CH" sz="24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tapes de la stratégie énergétique 2050</a:t>
            </a:r>
          </a:p>
        </p:txBody>
      </p:sp>
      <p:sp>
        <p:nvSpPr>
          <p:cNvPr id="12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128" y="413792"/>
            <a:ext cx="8100392" cy="1070992"/>
          </a:xfrm>
        </p:spPr>
        <p:txBody>
          <a:bodyPr/>
          <a:lstStyle/>
          <a:p>
            <a:r>
              <a:rPr lang="fr-CH" sz="2400" noProof="0" dirty="0" smtClean="0"/>
              <a:t>Composition de l’offre d’électricité sur la base du paquet </a:t>
            </a:r>
            <a:br>
              <a:rPr lang="fr-CH" sz="2400" noProof="0" dirty="0" smtClean="0"/>
            </a:br>
            <a:r>
              <a:rPr lang="fr-CH" sz="2400" noProof="0" dirty="0" smtClean="0"/>
              <a:t>de mesures du DETEC</a:t>
            </a:r>
            <a:endParaRPr lang="fr-CH" sz="2400" noProof="0" dirty="0"/>
          </a:p>
        </p:txBody>
      </p:sp>
      <p:sp>
        <p:nvSpPr>
          <p:cNvPr id="7" name="Rechteck 6"/>
          <p:cNvSpPr/>
          <p:nvPr/>
        </p:nvSpPr>
        <p:spPr>
          <a:xfrm>
            <a:off x="7400931" y="5983389"/>
            <a:ext cx="133241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900" dirty="0" smtClean="0">
                <a:latin typeface="Arial" pitchFamily="34" charset="0"/>
                <a:cs typeface="Arial" pitchFamily="34" charset="0"/>
              </a:rPr>
              <a:t>Source: Prognos 2012</a:t>
            </a:r>
            <a:endParaRPr lang="de-CH" sz="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2897" y="1412776"/>
            <a:ext cx="7515567" cy="450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wrap="square" lIns="91424" tIns="45712" rIns="91424" bIns="45712"/>
          <a:lstStyle/>
          <a:p>
            <a:pPr defTabSz="663575"/>
            <a:r>
              <a:rPr lang="fr-CH" sz="2400" noProof="0" dirty="0" smtClean="0"/>
              <a:t>Energies renouvelables</a:t>
            </a:r>
            <a:r>
              <a:rPr lang="fr-CH" sz="2400" dirty="0" smtClean="0"/>
              <a:t>: objectifs de développement d’ici </a:t>
            </a:r>
            <a:r>
              <a:rPr lang="fr-CH" sz="2400" noProof="0" dirty="0" smtClean="0"/>
              <a:t>2050</a:t>
            </a:r>
            <a:r>
              <a:rPr lang="fr-CH" sz="2400" noProof="0" dirty="0" smtClean="0">
                <a:solidFill>
                  <a:schemeClr val="accent2"/>
                </a:solidFill>
              </a:rPr>
              <a:t/>
            </a:r>
            <a:br>
              <a:rPr lang="fr-CH" sz="2400" noProof="0" dirty="0" smtClean="0">
                <a:solidFill>
                  <a:schemeClr val="accent2"/>
                </a:solidFill>
              </a:rPr>
            </a:br>
            <a:endParaRPr lang="fr-CH" sz="2400" noProof="0" dirty="0">
              <a:solidFill>
                <a:schemeClr val="accent2"/>
              </a:solidFill>
            </a:endParaRP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165304"/>
            <a:ext cx="4473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8488363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3608" y="609600"/>
            <a:ext cx="6517655" cy="485775"/>
          </a:xfrm>
        </p:spPr>
        <p:txBody>
          <a:bodyPr/>
          <a:lstStyle/>
          <a:p>
            <a:pPr eaLnBrk="1" hangingPunct="1"/>
            <a:r>
              <a:rPr lang="fr-FR" sz="2400" b="1" dirty="0" smtClean="0">
                <a:solidFill>
                  <a:schemeClr val="tx1"/>
                </a:solidFill>
              </a:rPr>
              <a:t>Stratégie de la Suisse en matière de biomasse</a:t>
            </a:r>
            <a:br>
              <a:rPr lang="fr-FR" sz="2400" b="1" dirty="0" smtClean="0">
                <a:solidFill>
                  <a:schemeClr val="tx1"/>
                </a:solidFill>
              </a:rPr>
            </a:b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116013" y="1989138"/>
            <a:ext cx="7272337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spcBef>
                <a:spcPct val="50000"/>
              </a:spcBef>
              <a:buFontTx/>
              <a:buChar char="•"/>
            </a:pPr>
            <a:endParaRPr lang="de-DE" sz="200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067174" y="1628775"/>
            <a:ext cx="4681289" cy="24303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326" tIns="45163" rIns="90326" bIns="45163">
            <a:spAutoFit/>
          </a:bodyPr>
          <a:lstStyle/>
          <a:p>
            <a:pPr lvl="1" defTabSz="903288">
              <a:lnSpc>
                <a:spcPct val="120000"/>
              </a:lnSpc>
              <a:spcBef>
                <a:spcPct val="40000"/>
              </a:spcBef>
            </a:pPr>
            <a:r>
              <a:rPr lang="fr-FR" sz="2000" dirty="0" smtClean="0"/>
              <a:t>Stratégie relative à la production, à la transformation et à l'utilisation de biomasse en Suisse</a:t>
            </a:r>
            <a:br>
              <a:rPr lang="fr-FR" sz="2000" dirty="0" smtClean="0"/>
            </a:br>
            <a:endParaRPr lang="fr-FR" sz="2000" dirty="0" smtClean="0"/>
          </a:p>
          <a:p>
            <a:pPr lvl="1" defTabSz="903288">
              <a:lnSpc>
                <a:spcPct val="120000"/>
              </a:lnSpc>
              <a:spcBef>
                <a:spcPct val="40000"/>
              </a:spcBef>
            </a:pPr>
            <a:r>
              <a:rPr lang="fr-FR" sz="2000" dirty="0" smtClean="0">
                <a:solidFill>
                  <a:srgbClr val="2A3E4F"/>
                </a:solidFill>
                <a:ea typeface="ヒラギノ角ゴ Pro W3" pitchFamily="18" charset="-128"/>
              </a:rPr>
              <a:t>Signé par les offices fédéraux: OFEN, OFAG, ARE, OFEV</a:t>
            </a:r>
            <a:endParaRPr lang="de-CH" sz="2000" dirty="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2195513" y="5661025"/>
            <a:ext cx="6538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030288"/>
            <a:r>
              <a:rPr lang="fr-CH" dirty="0" smtClean="0">
                <a:hlinkClick r:id="rId3"/>
              </a:rPr>
              <a:t>www.bfe.admin.ch</a:t>
            </a:r>
            <a:r>
              <a:rPr lang="fr-CH" dirty="0" smtClean="0"/>
              <a:t> -&gt; Thèmes -&gt; Energies renouvelables -&gt; Biomasse</a:t>
            </a:r>
            <a:endParaRPr lang="fr-CH" dirty="0"/>
          </a:p>
        </p:txBody>
      </p:sp>
      <p:pic>
        <p:nvPicPr>
          <p:cNvPr id="2048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1412875"/>
            <a:ext cx="29114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609600"/>
            <a:ext cx="7241232" cy="485775"/>
          </a:xfrm>
        </p:spPr>
        <p:txBody>
          <a:bodyPr/>
          <a:lstStyle/>
          <a:p>
            <a:pPr eaLnBrk="1" hangingPunct="1"/>
            <a:r>
              <a:rPr lang="fr-CH" sz="2000" b="1" dirty="0" smtClean="0">
                <a:solidFill>
                  <a:schemeClr val="tx1"/>
                </a:solidFill>
              </a:rPr>
              <a:t>Stratégie de la Suisse en matière de biomasse – concept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116013" y="1989138"/>
            <a:ext cx="7272337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spcBef>
                <a:spcPct val="50000"/>
              </a:spcBef>
              <a:buFontTx/>
              <a:buChar char="•"/>
            </a:pPr>
            <a:endParaRPr lang="de-DE" sz="200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1168400" y="1841500"/>
            <a:ext cx="7075488" cy="32920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lvl="1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000" dirty="0" smtClean="0">
                <a:solidFill>
                  <a:srgbClr val="2A3E4F"/>
                </a:solidFill>
                <a:ea typeface="ヒラギノ角ゴ Pro W3" pitchFamily="18" charset="-128"/>
              </a:rPr>
              <a:t>La biomasse est – sur le plan des substances comme sur celui de l’énergie – produite, transformée et utilisée de manière optimale au regard des trois dimensions, écologique, économique et sociale, de la durabilité.</a:t>
            </a:r>
          </a:p>
          <a:p>
            <a:pPr lvl="1" defTabSz="903288">
              <a:lnSpc>
                <a:spcPct val="120000"/>
              </a:lnSpc>
              <a:spcBef>
                <a:spcPct val="40000"/>
              </a:spcBef>
            </a:pPr>
            <a:endParaRPr lang="fr-CH" sz="2000" dirty="0" smtClean="0">
              <a:solidFill>
                <a:srgbClr val="2A3E4F"/>
              </a:solidFill>
              <a:ea typeface="ヒラギノ角ゴ Pro W3" pitchFamily="18" charset="-128"/>
            </a:endParaRPr>
          </a:p>
          <a:p>
            <a:pPr lvl="1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000" dirty="0" smtClean="0">
                <a:solidFill>
                  <a:srgbClr val="2A3E4F"/>
                </a:solidFill>
                <a:ea typeface="ヒラギノ角ゴ Pro W3" pitchFamily="18" charset="-128"/>
              </a:rPr>
              <a:t>Les surfaces affectées à la culture de biomasse sont maintenues du point de vue quantitatif et qualitatif, au moins au niveau actuel.</a:t>
            </a:r>
            <a:endParaRPr lang="fr-CH" sz="2000" dirty="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6" name="Datumsplatzhalter 1"/>
          <p:cNvSpPr txBox="1">
            <a:spLocks/>
          </p:cNvSpPr>
          <p:nvPr/>
        </p:nvSpPr>
        <p:spPr>
          <a:xfrm>
            <a:off x="1214438" y="6193110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116013" y="1989138"/>
            <a:ext cx="7272337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spcBef>
                <a:spcPct val="50000"/>
              </a:spcBef>
              <a:buFontTx/>
              <a:buChar char="•"/>
            </a:pPr>
            <a:endParaRPr lang="de-DE" sz="200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297988" name="Text Box 4"/>
          <p:cNvSpPr txBox="1">
            <a:spLocks noChangeArrowheads="1"/>
          </p:cNvSpPr>
          <p:nvPr/>
        </p:nvSpPr>
        <p:spPr bwMode="auto">
          <a:xfrm>
            <a:off x="1168400" y="1557338"/>
            <a:ext cx="7075488" cy="4338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400" i="1" dirty="0" smtClean="0">
                <a:solidFill>
                  <a:srgbClr val="2A3E4F"/>
                </a:solidFill>
                <a:ea typeface="ヒラギノ角ゴ Pro W3" pitchFamily="18" charset="-128"/>
              </a:rPr>
              <a:t>Exemples:</a:t>
            </a:r>
          </a:p>
          <a:p>
            <a:pPr marL="190500" indent="-190500" defTabSz="903288">
              <a:lnSpc>
                <a:spcPct val="120000"/>
              </a:lnSpc>
              <a:spcBef>
                <a:spcPct val="5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I. La biomasse produite dans le pays contribue</a:t>
            </a:r>
            <a:b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</a:b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largement à la sécurité de l'approvisionnement.</a:t>
            </a:r>
          </a:p>
          <a:p>
            <a:pPr marL="190500" indent="-190500" defTabSz="903288">
              <a:lnSpc>
                <a:spcPct val="120000"/>
              </a:lnSpc>
              <a:spcBef>
                <a:spcPct val="5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IV. La biomasse génère beaucoup de valeur ajoutée grâce à l'utilisation en cascade.</a:t>
            </a:r>
            <a:endParaRPr lang="fr-CH" sz="2400" b="1" dirty="0" smtClean="0">
              <a:solidFill>
                <a:srgbClr val="2A3E4F"/>
              </a:solidFill>
              <a:ea typeface="ヒラギノ角ゴ Pro W3" pitchFamily="18" charset="-128"/>
            </a:endParaRPr>
          </a:p>
          <a:p>
            <a:pPr marL="190500" indent="-190500" defTabSz="903288">
              <a:lnSpc>
                <a:spcPct val="120000"/>
              </a:lnSpc>
              <a:spcBef>
                <a:spcPct val="5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VI. Les ressources naturelles vitales doivent être préservées.</a:t>
            </a:r>
          </a:p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...</a:t>
            </a:r>
            <a:endParaRPr lang="fr-CH" sz="2400" dirty="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6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259632" y="476672"/>
            <a:ext cx="63420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326" tIns="45163" rIns="90326" bIns="4516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03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Stratégie de la Suisse en matière de biomasse – </a:t>
            </a:r>
            <a:br>
              <a:rPr kumimoji="0" lang="fr-CH" sz="24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CH" sz="24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 objectifs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609600"/>
            <a:ext cx="6342063" cy="485775"/>
          </a:xfrm>
        </p:spPr>
        <p:txBody>
          <a:bodyPr/>
          <a:lstStyle/>
          <a:p>
            <a:pPr eaLnBrk="1" hangingPunct="1"/>
            <a:r>
              <a:rPr lang="fr-FR" sz="2400" b="1" dirty="0" smtClean="0">
                <a:solidFill>
                  <a:schemeClr val="tx1"/>
                </a:solidFill>
              </a:rPr>
              <a:t>Stratégie </a:t>
            </a:r>
            <a:r>
              <a:rPr lang="fr-FR" sz="2400" b="1" u="sng" dirty="0" smtClean="0">
                <a:solidFill>
                  <a:schemeClr val="tx1"/>
                </a:solidFill>
              </a:rPr>
              <a:t>énergétique</a:t>
            </a:r>
            <a:r>
              <a:rPr lang="fr-FR" sz="2400" b="1" dirty="0" smtClean="0">
                <a:solidFill>
                  <a:schemeClr val="tx1"/>
                </a:solidFill>
              </a:rPr>
              <a:t> suisse en matière de biomasse</a:t>
            </a:r>
            <a:endParaRPr lang="de-CH" sz="1800" dirty="0" smtClean="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116013" y="1989138"/>
            <a:ext cx="7272337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spcBef>
                <a:spcPct val="50000"/>
              </a:spcBef>
              <a:buFontTx/>
              <a:buChar char="•"/>
            </a:pPr>
            <a:endParaRPr lang="de-DE" sz="200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924300" y="1773238"/>
            <a:ext cx="4608513" cy="28981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000" i="1" dirty="0" smtClean="0">
                <a:solidFill>
                  <a:srgbClr val="2A3E4F"/>
                </a:solidFill>
                <a:ea typeface="ヒラギノ角ゴ Pro W3" pitchFamily="18" charset="-128"/>
              </a:rPr>
              <a:t>(dérivé de la Stratégie de la Suisse en matière de biomasse)</a:t>
            </a:r>
          </a:p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10 objectifs stratégiques pour la valorisation </a:t>
            </a:r>
            <a:r>
              <a:rPr lang="fr-CH" sz="2400" u="sng" dirty="0" smtClean="0">
                <a:solidFill>
                  <a:srgbClr val="2A3E4F"/>
                </a:solidFill>
                <a:ea typeface="ヒラギノ角ゴ Pro W3" pitchFamily="18" charset="-128"/>
              </a:rPr>
              <a:t>énergétique</a:t>
            </a: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 de la biomasse</a:t>
            </a:r>
          </a:p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  <a:buFontTx/>
              <a:buChar char="•"/>
            </a:pPr>
            <a:endParaRPr lang="fr-CH" sz="2400" dirty="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8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195513" y="5661025"/>
            <a:ext cx="6538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030288"/>
            <a:r>
              <a:rPr lang="fr-CH" dirty="0" smtClean="0">
                <a:hlinkClick r:id="rId3"/>
              </a:rPr>
              <a:t>www.bfe.admin.ch</a:t>
            </a:r>
            <a:r>
              <a:rPr lang="fr-CH" dirty="0" smtClean="0"/>
              <a:t> -&gt; Thèmes -&gt; Energies renouvelables -&gt; Biomasse</a:t>
            </a:r>
            <a:endParaRPr lang="fr-CH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556792"/>
            <a:ext cx="3262950" cy="3820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116013" y="1989138"/>
            <a:ext cx="7272337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spcBef>
                <a:spcPct val="50000"/>
              </a:spcBef>
              <a:buFontTx/>
              <a:buChar char="•"/>
            </a:pPr>
            <a:endParaRPr lang="de-DE" sz="200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302084" name="Text Box 4"/>
          <p:cNvSpPr txBox="1">
            <a:spLocks noChangeArrowheads="1"/>
          </p:cNvSpPr>
          <p:nvPr/>
        </p:nvSpPr>
        <p:spPr bwMode="auto">
          <a:xfrm>
            <a:off x="1168400" y="1841500"/>
            <a:ext cx="7075488" cy="4486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326" tIns="45163" rIns="90326" bIns="45163">
            <a:spAutoFit/>
          </a:bodyPr>
          <a:lstStyle/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400" i="1" dirty="0" smtClean="0">
                <a:solidFill>
                  <a:srgbClr val="2A3E4F"/>
                </a:solidFill>
                <a:ea typeface="ヒラギノ角ゴ Pro W3" pitchFamily="18" charset="-128"/>
              </a:rPr>
              <a:t>Exemples:</a:t>
            </a:r>
          </a:p>
          <a:p>
            <a:pPr marL="190500" indent="-190500" defTabSz="903288">
              <a:lnSpc>
                <a:spcPct val="120000"/>
              </a:lnSpc>
              <a:spcBef>
                <a:spcPct val="5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I. Réalisation intégrale et durable du potentiel énergétique de la biomasse indigène</a:t>
            </a:r>
          </a:p>
          <a:p>
            <a:pPr marL="190500" indent="-190500" defTabSz="903288">
              <a:lnSpc>
                <a:spcPct val="120000"/>
              </a:lnSpc>
              <a:spcBef>
                <a:spcPct val="5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II. Bilan environnemental positif, sans risques </a:t>
            </a:r>
            <a:b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</a:b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additionnels en termes de sécurité</a:t>
            </a:r>
          </a:p>
          <a:p>
            <a:pPr marL="190500" indent="-190500" defTabSz="903288">
              <a:lnSpc>
                <a:spcPct val="120000"/>
              </a:lnSpc>
              <a:spcBef>
                <a:spcPct val="5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VIII. Pas d’effets d’éviction</a:t>
            </a:r>
          </a:p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</a:pPr>
            <a:r>
              <a:rPr lang="fr-CH" sz="2400" dirty="0" smtClean="0">
                <a:solidFill>
                  <a:srgbClr val="2A3E4F"/>
                </a:solidFill>
                <a:ea typeface="ヒラギノ角ゴ Pro W3" pitchFamily="18" charset="-128"/>
              </a:rPr>
              <a:t>...</a:t>
            </a:r>
          </a:p>
          <a:p>
            <a:pPr marL="190500" indent="-190500" defTabSz="903288">
              <a:lnSpc>
                <a:spcPct val="120000"/>
              </a:lnSpc>
              <a:spcBef>
                <a:spcPct val="40000"/>
              </a:spcBef>
              <a:buFontTx/>
              <a:buChar char="•"/>
            </a:pPr>
            <a:endParaRPr lang="fr-CH" sz="2400" dirty="0">
              <a:solidFill>
                <a:srgbClr val="2A3E4F"/>
              </a:solidFill>
              <a:ea typeface="ヒラギノ角ゴ Pro W3" pitchFamily="18" charset="-128"/>
            </a:endParaRPr>
          </a:p>
        </p:txBody>
      </p:sp>
      <p:sp>
        <p:nvSpPr>
          <p:cNvPr id="7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259632" y="548680"/>
            <a:ext cx="63420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326" tIns="45163" rIns="90326" bIns="4516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03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Stratégie énergétique suisse en matière de biomasse –</a:t>
            </a:r>
            <a:b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 objectifs</a:t>
            </a:r>
            <a:endParaRPr kumimoji="0" lang="de-CH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357379" name="Text Box 3"/>
          <p:cNvSpPr txBox="1">
            <a:spLocks noChangeArrowheads="1"/>
          </p:cNvSpPr>
          <p:nvPr/>
        </p:nvSpPr>
        <p:spPr bwMode="auto">
          <a:xfrm>
            <a:off x="1042988" y="1844675"/>
            <a:ext cx="77771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spcBef>
                <a:spcPct val="50000"/>
              </a:spcBef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• Grands défis: croissance démographique, modifications des habitudes alimentaires, changement climatique, besoins croissants en énergie, quantité suffisante d’eau potable,…</a:t>
            </a:r>
          </a:p>
          <a:p>
            <a:pPr marL="0" lvl="1">
              <a:spcBef>
                <a:spcPct val="50000"/>
              </a:spcBef>
              <a:buFont typeface="Arial" pitchFamily="34" charset="0"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</a:t>
            </a:r>
            <a:r>
              <a:rPr lang="fr-CH" sz="2000" b="1" dirty="0" smtClean="0">
                <a:ea typeface="ヒラギノ角ゴ Pro W3" pitchFamily="18" charset="-128"/>
                <a:sym typeface="Symbol" pitchFamily="18" charset="2"/>
              </a:rPr>
              <a:t>Priorité à la production alimentaire</a:t>
            </a:r>
          </a:p>
          <a:p>
            <a:pPr marL="0" lvl="1">
              <a:spcBef>
                <a:spcPct val="50000"/>
              </a:spcBef>
              <a:buFontTx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La biomasse est aujourd’hui la principale source d’énergie renouvelable à l’échelle mondiale </a:t>
            </a:r>
          </a:p>
          <a:p>
            <a:pPr marL="0" lvl="1">
              <a:spcBef>
                <a:spcPct val="50000"/>
              </a:spcBef>
              <a:buFontTx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Le potentiel global de la biomasse est important, l’exploitation durable reste un élément central</a:t>
            </a:r>
          </a:p>
          <a:p>
            <a:pPr marL="0" lvl="1">
              <a:spcBef>
                <a:spcPct val="50000"/>
              </a:spcBef>
              <a:buFontTx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Sans oublier: énergie vs. denrées alimentaires -&gt; conflits potentiels en matière de surface (attention aux effets d’éviction)</a:t>
            </a:r>
            <a:endParaRPr lang="fr-CH" sz="2000" b="1" dirty="0">
              <a:ea typeface="ヒラギノ角ゴ Pro W3" pitchFamily="18" charset="-128"/>
              <a:sym typeface="Symbol" pitchFamily="18" charset="2"/>
            </a:endParaRPr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1219200" y="609600"/>
            <a:ext cx="74199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326" tIns="45163" rIns="90326" bIns="45163"/>
          <a:lstStyle/>
          <a:p>
            <a:r>
              <a:rPr lang="fr-CH" sz="2300" b="1" dirty="0" smtClean="0">
                <a:solidFill>
                  <a:schemeClr val="tx2"/>
                </a:solidFill>
                <a:ea typeface="ヒラギノ角ゴ Pro W3" pitchFamily="18" charset="-128"/>
              </a:rPr>
              <a:t>Conclusion (1)</a:t>
            </a:r>
            <a:endParaRPr lang="fr-CH" sz="2300" b="1" dirty="0">
              <a:solidFill>
                <a:schemeClr val="tx2"/>
              </a:solidFill>
              <a:ea typeface="ヒラギノ角ゴ Pro W3" pitchFamily="18" charset="-128"/>
              <a:cs typeface="Times New Roman" pitchFamily="18" charset="0"/>
            </a:endParaRPr>
          </a:p>
        </p:txBody>
      </p:sp>
      <p:sp>
        <p:nvSpPr>
          <p:cNvPr id="6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295400" y="476250"/>
            <a:ext cx="7797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2868" rIns="65735" bIns="32868"/>
          <a:lstStyle/>
          <a:p>
            <a:pPr defTabSz="657225"/>
            <a:endParaRPr lang="de-DE" sz="2800">
              <a:solidFill>
                <a:schemeClr val="bg1"/>
              </a:solidFill>
              <a:ea typeface="ヒラギノ角ゴ Pro W3" pitchFamily="18" charset="-128"/>
            </a:endParaRPr>
          </a:p>
        </p:txBody>
      </p:sp>
      <p:sp>
        <p:nvSpPr>
          <p:cNvPr id="357379" name="Text Box 3"/>
          <p:cNvSpPr txBox="1">
            <a:spLocks noChangeArrowheads="1"/>
          </p:cNvSpPr>
          <p:nvPr/>
        </p:nvSpPr>
        <p:spPr bwMode="auto">
          <a:xfrm>
            <a:off x="1042988" y="1844675"/>
            <a:ext cx="77771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spcBef>
                <a:spcPct val="50000"/>
              </a:spcBef>
              <a:buFont typeface="Arial" charset="0"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Objectif selon la stratégie de la Suisse en matière de biomasse: exploitation durable du potentiel existant (principe de la cascade: denrées alimentaires, déchets et énergie)</a:t>
            </a:r>
          </a:p>
          <a:p>
            <a:pPr marL="0" lvl="1">
              <a:spcBef>
                <a:spcPct val="50000"/>
              </a:spcBef>
              <a:buFont typeface="Arial" charset="0"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L’agriculture suisse doit produire des aliments de haute valeur (les plantes énergétiques constituent le cas échéant une niche)</a:t>
            </a:r>
          </a:p>
          <a:p>
            <a:pPr marL="0" lvl="1">
              <a:spcBef>
                <a:spcPct val="50000"/>
              </a:spcBef>
              <a:buFont typeface="Arial" charset="0"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</a:t>
            </a:r>
            <a:r>
              <a:rPr lang="fr-CH" sz="2000" b="1" dirty="0" smtClean="0">
                <a:ea typeface="ヒラギノ角ゴ Pro W3" pitchFamily="18" charset="-128"/>
                <a:sym typeface="Symbol" pitchFamily="18" charset="2"/>
              </a:rPr>
              <a:t>Renforcement de l’efficacité de l’énergie et des ressources </a:t>
            </a: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(dans tous les domaines: bâtiments, processus, appareils et véhicules, agriculture,…)</a:t>
            </a:r>
          </a:p>
          <a:p>
            <a:pPr marL="0" lvl="1">
              <a:spcBef>
                <a:spcPct val="50000"/>
              </a:spcBef>
              <a:buFont typeface="Arial" charset="0"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Eviter les pertes dans toute la chaîne alimentaire</a:t>
            </a:r>
          </a:p>
          <a:p>
            <a:pPr>
              <a:spcBef>
                <a:spcPct val="50000"/>
              </a:spcBef>
              <a:buFontTx/>
              <a:buChar char="•"/>
              <a:tabLst>
                <a:tab pos="265113" algn="l"/>
              </a:tabLst>
            </a:pPr>
            <a:r>
              <a:rPr lang="fr-CH" sz="2000" dirty="0" smtClean="0">
                <a:ea typeface="ヒラギノ角ゴ Pro W3" pitchFamily="18" charset="-128"/>
                <a:sym typeface="Symbol" pitchFamily="18" charset="2"/>
              </a:rPr>
              <a:t> Suffisance?</a:t>
            </a:r>
            <a:endParaRPr lang="fr-CH" sz="2000" dirty="0">
              <a:ea typeface="ヒラギノ角ゴ Pro W3" pitchFamily="18" charset="-128"/>
              <a:sym typeface="Symbol" pitchFamily="18" charset="2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219200" y="609600"/>
            <a:ext cx="74199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326" tIns="45163" rIns="90326" bIns="45163"/>
          <a:lstStyle/>
          <a:p>
            <a:r>
              <a:rPr lang="fr-CH" sz="2300" b="1" dirty="0" smtClean="0">
                <a:solidFill>
                  <a:schemeClr val="tx2"/>
                </a:solidFill>
                <a:ea typeface="ヒラギノ角ゴ Pro W3" pitchFamily="18" charset="-128"/>
              </a:rPr>
              <a:t>Conclusion (2)</a:t>
            </a:r>
            <a:endParaRPr lang="fr-CH" sz="2300" b="1" dirty="0">
              <a:solidFill>
                <a:schemeClr val="tx2"/>
              </a:solidFill>
              <a:ea typeface="ヒラギノ角ゴ Pro W3" pitchFamily="18" charset="-128"/>
              <a:cs typeface="Times New Roman" pitchFamily="18" charset="0"/>
            </a:endParaRPr>
          </a:p>
        </p:txBody>
      </p:sp>
      <p:sp>
        <p:nvSpPr>
          <p:cNvPr id="6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9"/>
          <p:cNvSpPr txBox="1">
            <a:spLocks noChangeArrowheads="1"/>
          </p:cNvSpPr>
          <p:nvPr/>
        </p:nvSpPr>
        <p:spPr bwMode="auto">
          <a:xfrm>
            <a:off x="1295400" y="2590800"/>
            <a:ext cx="3127296" cy="84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326" tIns="0" rIns="0" bIns="0">
            <a:spAutoFit/>
          </a:bodyPr>
          <a:lstStyle/>
          <a:p>
            <a:pPr defTabSz="903288">
              <a:spcBef>
                <a:spcPts val="800"/>
              </a:spcBef>
              <a:buFontTx/>
              <a:buNone/>
            </a:pPr>
            <a:r>
              <a:rPr lang="fr-CH" sz="1600" b="1" dirty="0" smtClean="0">
                <a:solidFill>
                  <a:schemeClr val="tx1"/>
                </a:solidFill>
              </a:rPr>
              <a:t>Bruno Guggisberg</a:t>
            </a:r>
            <a:br>
              <a:rPr lang="fr-CH" sz="1600" b="1" dirty="0" smtClean="0">
                <a:solidFill>
                  <a:schemeClr val="tx1"/>
                </a:solidFill>
              </a:rPr>
            </a:br>
            <a:r>
              <a:rPr lang="fr-CH" sz="1600" dirty="0" smtClean="0">
                <a:solidFill>
                  <a:schemeClr val="tx1"/>
                </a:solidFill>
              </a:rPr>
              <a:t>Section énergies renouvelables</a:t>
            </a:r>
          </a:p>
          <a:p>
            <a:pPr defTabSz="903288">
              <a:spcBef>
                <a:spcPts val="800"/>
              </a:spcBef>
              <a:buFontTx/>
              <a:buNone/>
            </a:pPr>
            <a:r>
              <a:rPr lang="fr-CH" sz="1600" dirty="0" smtClean="0">
                <a:solidFill>
                  <a:srgbClr val="A8C903"/>
                </a:solidFill>
                <a:hlinkClick r:id="rId3"/>
              </a:rPr>
              <a:t>bruno.guggisberg@bfe.admin.ch</a:t>
            </a:r>
            <a:r>
              <a:rPr lang="fr-CH" sz="1600" dirty="0" smtClean="0">
                <a:solidFill>
                  <a:srgbClr val="A8C903"/>
                </a:solidFill>
              </a:rPr>
              <a:t> </a:t>
            </a:r>
            <a:endParaRPr lang="fr-CH" sz="1600" dirty="0">
              <a:solidFill>
                <a:srgbClr val="A8C903"/>
              </a:solidFill>
            </a:endParaRPr>
          </a:p>
        </p:txBody>
      </p:sp>
      <p:pic>
        <p:nvPicPr>
          <p:cNvPr id="22533" name="Image 8" descr="Sans titre.psd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5257800"/>
            <a:ext cx="25288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06513" y="558800"/>
            <a:ext cx="74199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spcBef>
                <a:spcPct val="0"/>
              </a:spcBef>
              <a:buFontTx/>
              <a:buNone/>
            </a:pPr>
            <a:r>
              <a:rPr lang="fr-CH" sz="2200" b="1" dirty="0" smtClean="0">
                <a:solidFill>
                  <a:schemeClr val="tx2"/>
                </a:solidFill>
              </a:rPr>
              <a:t>Merci de votre attention</a:t>
            </a:r>
            <a:endParaRPr lang="fr-CH" sz="22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5" name="Datumsplatzhalter 1"/>
          <p:cNvSpPr txBox="1">
            <a:spLocks/>
          </p:cNvSpPr>
          <p:nvPr/>
        </p:nvSpPr>
        <p:spPr>
          <a:xfrm>
            <a:off x="1214438" y="6181725"/>
            <a:ext cx="44577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fr-FR" sz="1000" b="0" i="1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ème</a:t>
            </a: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Journée romande «Sol-plante-climat» + ENERGIE 2012</a:t>
            </a: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24.10.2012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Bruno Guggisberg, OFEN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uster_Glut">
  <a:themeElements>
    <a:clrScheme name="Muster_Gl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uster_Gl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302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302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uster_Gl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Gl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Gl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Gl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Gl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_Gl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Gl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Gl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Gl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Gl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Gl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_Gl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Muster_Glut</Template>
  <TotalTime>0</TotalTime>
  <Words>1433</Words>
  <Application>Microsoft Macintosh PowerPoint</Application>
  <PresentationFormat>Présentation à l'écran (4:3)</PresentationFormat>
  <Paragraphs>221</Paragraphs>
  <Slides>25</Slides>
  <Notes>20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Muster_Glut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Important: Il faut de toute urgence réduire les pertes  de denrées alimentaires!</vt:lpstr>
      <vt:lpstr>Evolutions et défis en Suisse  (Perspectives énergétiques – nouvelle politique énergétique, Prognos 2011, entre autres)</vt:lpstr>
      <vt:lpstr>Présentation PowerPoint</vt:lpstr>
      <vt:lpstr>Approvisionnement alimentaire en Suisse  (Source: Rapport agricole 2011, OFAG)</vt:lpstr>
      <vt:lpstr>Efficacité énergétique dans l’agriculture</vt:lpstr>
      <vt:lpstr>Présentation PowerPoint</vt:lpstr>
      <vt:lpstr>Stratégie énergétique 2050: priorités</vt:lpstr>
      <vt:lpstr>Stratégie énergétique 2050: autres domaines importants</vt:lpstr>
      <vt:lpstr>Présentation PowerPoint</vt:lpstr>
      <vt:lpstr>Composition de l’offre d’électricité sur la base du paquet  de mesures du DETEC</vt:lpstr>
      <vt:lpstr>Energies renouvelables: objectifs de développement d’ici 2050 </vt:lpstr>
      <vt:lpstr>Stratégie de la Suisse en matière de biomasse </vt:lpstr>
      <vt:lpstr>Stratégie de la Suisse en matière de biomasse – concept</vt:lpstr>
      <vt:lpstr>Présentation PowerPoint</vt:lpstr>
      <vt:lpstr>Stratégie énergétique suisse en matière de biomasse</vt:lpstr>
      <vt:lpstr>Présentation PowerPoint</vt:lpstr>
      <vt:lpstr>Présentation PowerPoint</vt:lpstr>
      <vt:lpstr>Présentation PowerPoint</vt:lpstr>
      <vt:lpstr>Présentation PowerPoint</vt:lpstr>
    </vt:vector>
  </TitlesOfParts>
  <Company>UVEK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Guggisberg Bruno</dc:creator>
  <cp:lastModifiedBy>Bernard K</cp:lastModifiedBy>
  <cp:revision>247</cp:revision>
  <cp:lastPrinted>2005-11-18T14:08:16Z</cp:lastPrinted>
  <dcterms:created xsi:type="dcterms:W3CDTF">2010-11-01T13:34:17Z</dcterms:created>
  <dcterms:modified xsi:type="dcterms:W3CDTF">2012-10-23T13:58:58Z</dcterms:modified>
</cp:coreProperties>
</file>